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115" r:id="rId1"/>
  </p:sldMasterIdLst>
  <p:notesMasterIdLst>
    <p:notesMasterId r:id="rId20"/>
  </p:notesMasterIdLst>
  <p:handoutMasterIdLst>
    <p:handoutMasterId r:id="rId21"/>
  </p:handout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Lst>
  <p:sldSz cx="12188825"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2104CCA-01E7-4773-9A63-45575F611171}">
          <p14:sldIdLst>
            <p14:sldId id="257"/>
            <p14:sldId id="258"/>
          </p14:sldIdLst>
        </p14:section>
        <p14:section name="Untitled Section" id="{467060EA-94E3-4714-8A6F-D5C655EA69D9}">
          <p14:sldIdLst>
            <p14:sldId id="259"/>
            <p14:sldId id="260"/>
            <p14:sldId id="261"/>
            <p14:sldId id="262"/>
            <p14:sldId id="263"/>
            <p14:sldId id="264"/>
            <p14:sldId id="265"/>
            <p14:sldId id="266"/>
            <p14:sldId id="267"/>
            <p14:sldId id="268"/>
            <p14:sldId id="269"/>
            <p14:sldId id="270"/>
            <p14:sldId id="271"/>
            <p14:sldId id="272"/>
            <p14:sldId id="273"/>
            <p14:sldId id="274"/>
          </p14:sldIdLst>
        </p14:section>
      </p14:sectionLst>
    </p:ext>
    <p:ext uri="{EFAFB233-063F-42B5-8137-9DF3F51BA10A}">
      <p15:sldGuideLst xmlns:p15="http://schemas.microsoft.com/office/powerpoint/2012/main">
        <p15:guide id="1" orient="horz" pos="2160">
          <p15:clr>
            <a:srgbClr val="A4A3A4"/>
          </p15:clr>
        </p15:guide>
        <p15:guide id="2" orient="horz" pos="945">
          <p15:clr>
            <a:srgbClr val="A4A3A4"/>
          </p15:clr>
        </p15:guide>
        <p15:guide id="3" orient="horz" pos="3888">
          <p15:clr>
            <a:srgbClr val="A4A3A4"/>
          </p15:clr>
        </p15:guide>
        <p15:guide id="4" orient="horz" pos="192">
          <p15:clr>
            <a:srgbClr val="A4A3A4"/>
          </p15:clr>
        </p15:guide>
        <p15:guide id="5" orient="horz" pos="1072">
          <p15:clr>
            <a:srgbClr val="A4A3A4"/>
          </p15:clr>
        </p15:guide>
        <p15:guide id="6" pos="3839">
          <p15:clr>
            <a:srgbClr val="A4A3A4"/>
          </p15:clr>
        </p15:guide>
        <p15:guide id="7" pos="704">
          <p15:clr>
            <a:srgbClr val="A4A3A4"/>
          </p15:clr>
        </p15:guide>
        <p15:guide id="8" pos="710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DBED569-4797-4DF1-A0F4-6AAB3CD982D8}">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6182" autoAdjust="0"/>
  </p:normalViewPr>
  <p:slideViewPr>
    <p:cSldViewPr showGuides="1">
      <p:cViewPr varScale="1">
        <p:scale>
          <a:sx n="78" d="100"/>
          <a:sy n="78" d="100"/>
        </p:scale>
        <p:origin x="878" y="72"/>
      </p:cViewPr>
      <p:guideLst>
        <p:guide orient="horz" pos="2160"/>
        <p:guide orient="horz" pos="945"/>
        <p:guide orient="horz" pos="3888"/>
        <p:guide orient="horz" pos="192"/>
        <p:guide orient="horz" pos="1072"/>
        <p:guide pos="3839"/>
        <p:guide pos="704"/>
        <p:guide pos="7102"/>
      </p:guideLst>
    </p:cSldViewPr>
  </p:slideViewPr>
  <p:outlineViewPr>
    <p:cViewPr>
      <p:scale>
        <a:sx n="33" d="100"/>
        <a:sy n="33" d="100"/>
      </p:scale>
      <p:origin x="0" y="-2886"/>
    </p:cViewPr>
  </p:outlineViewPr>
  <p:notesTextViewPr>
    <p:cViewPr>
      <p:scale>
        <a:sx n="3" d="2"/>
        <a:sy n="3" d="2"/>
      </p:scale>
      <p:origin x="0" y="0"/>
    </p:cViewPr>
  </p:notesTextViewPr>
  <p:notesViewPr>
    <p:cSldViewPr>
      <p:cViewPr varScale="1">
        <p:scale>
          <a:sx n="79" d="100"/>
          <a:sy n="79" d="100"/>
        </p:scale>
        <p:origin x="1644"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solidFill>
                <a:schemeClr val="tx2"/>
              </a:solidFill>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973C59C-4E16-4A64-A766-34DB213E11B3}" type="datetimeFigureOut">
              <a:rPr lang="en-US">
                <a:solidFill>
                  <a:schemeClr val="tx2"/>
                </a:solidFill>
              </a:rPr>
              <a:t>4/4/2024</a:t>
            </a:fld>
            <a:endParaRPr>
              <a:solidFill>
                <a:schemeClr val="tx2"/>
              </a:solidFill>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solidFill>
                <a:schemeClr val="tx2"/>
              </a:solidFill>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FD77566-CD65-4859-9FA1-43956DC85B8C}" type="slidenum">
              <a:rPr>
                <a:solidFill>
                  <a:schemeClr val="tx2"/>
                </a:solidFill>
              </a:rPr>
              <a:t>‹#›</a:t>
            </a:fld>
            <a:endParaRPr>
              <a:solidFill>
                <a:schemeClr val="tx2"/>
              </a:solidFill>
            </a:endParaRPr>
          </a:p>
        </p:txBody>
      </p:sp>
    </p:spTree>
    <p:extLst>
      <p:ext uri="{BB962C8B-B14F-4D97-AF65-F5344CB8AC3E}">
        <p14:creationId xmlns:p14="http://schemas.microsoft.com/office/powerpoint/2010/main" val="270879837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solidFill>
                  <a:schemeClr val="tx2"/>
                </a:solidFill>
              </a:defRPr>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solidFill>
                  <a:schemeClr val="tx2"/>
                </a:solidFill>
              </a:defRPr>
            </a:lvl1pPr>
          </a:lstStyle>
          <a:p>
            <a:fld id="{F95CF31C-F757-429C-A789-86504F04C3BE}" type="datetimeFigureOut">
              <a:rPr lang="en-US"/>
              <a:pPr/>
              <a:t>4/4/2024</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solidFill>
                  <a:schemeClr val="tx2"/>
                </a:solidFill>
              </a:defRPr>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solidFill>
                  <a:schemeClr val="tx2"/>
                </a:solidFill>
              </a:defRPr>
            </a:lvl1pPr>
          </a:lstStyle>
          <a:p>
            <a:fld id="{B8796F01-7154-41E0-B48B-A6921757531A}" type="slidenum">
              <a:rPr/>
              <a:pPr/>
              <a:t>‹#›</a:t>
            </a:fld>
            <a:endParaRPr/>
          </a:p>
        </p:txBody>
      </p:sp>
    </p:spTree>
    <p:extLst>
      <p:ext uri="{BB962C8B-B14F-4D97-AF65-F5344CB8AC3E}">
        <p14:creationId xmlns:p14="http://schemas.microsoft.com/office/powerpoint/2010/main" val="44077566"/>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2"/>
        </a:solidFill>
        <a:latin typeface="+mn-lt"/>
        <a:ea typeface="+mn-ea"/>
        <a:cs typeface="+mn-cs"/>
      </a:defRPr>
    </a:lvl1pPr>
    <a:lvl2pPr marL="609493" algn="l" defTabSz="1218987" rtl="0" eaLnBrk="1" latinLnBrk="0" hangingPunct="1">
      <a:defRPr sz="1600" kern="1200">
        <a:solidFill>
          <a:schemeClr val="tx2"/>
        </a:solidFill>
        <a:latin typeface="+mn-lt"/>
        <a:ea typeface="+mn-ea"/>
        <a:cs typeface="+mn-cs"/>
      </a:defRPr>
    </a:lvl2pPr>
    <a:lvl3pPr marL="1218987" algn="l" defTabSz="1218987" rtl="0" eaLnBrk="1" latinLnBrk="0" hangingPunct="1">
      <a:defRPr sz="1600" kern="1200">
        <a:solidFill>
          <a:schemeClr val="tx2"/>
        </a:solidFill>
        <a:latin typeface="+mn-lt"/>
        <a:ea typeface="+mn-ea"/>
        <a:cs typeface="+mn-cs"/>
      </a:defRPr>
    </a:lvl3pPr>
    <a:lvl4pPr marL="1828480" algn="l" defTabSz="1218987" rtl="0" eaLnBrk="1" latinLnBrk="0" hangingPunct="1">
      <a:defRPr sz="1600" kern="1200">
        <a:solidFill>
          <a:schemeClr val="tx2"/>
        </a:solidFill>
        <a:latin typeface="+mn-lt"/>
        <a:ea typeface="+mn-ea"/>
        <a:cs typeface="+mn-cs"/>
      </a:defRPr>
    </a:lvl4pPr>
    <a:lvl5pPr marL="2437973" algn="l" defTabSz="1218987" rtl="0" eaLnBrk="1" latinLnBrk="0" hangingPunct="1">
      <a:defRPr sz="1600" kern="1200">
        <a:solidFill>
          <a:schemeClr val="tx2"/>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8796F01-7154-41E0-B48B-A6921757531A}" type="slidenum">
              <a:rPr lang="en-US" smtClean="0"/>
              <a:pPr/>
              <a:t>1</a:t>
            </a:fld>
            <a:endParaRPr lang="en-US"/>
          </a:p>
        </p:txBody>
      </p:sp>
    </p:spTree>
    <p:extLst>
      <p:ext uri="{BB962C8B-B14F-4D97-AF65-F5344CB8AC3E}">
        <p14:creationId xmlns:p14="http://schemas.microsoft.com/office/powerpoint/2010/main" val="16077057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8796F01-7154-41E0-B48B-A6921757531A}" type="slidenum">
              <a:rPr lang="en-US" smtClean="0"/>
              <a:pPr/>
              <a:t>2</a:t>
            </a:fld>
            <a:endParaRPr lang="en-US"/>
          </a:p>
        </p:txBody>
      </p:sp>
    </p:spTree>
    <p:extLst>
      <p:ext uri="{BB962C8B-B14F-4D97-AF65-F5344CB8AC3E}">
        <p14:creationId xmlns:p14="http://schemas.microsoft.com/office/powerpoint/2010/main" val="1284804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150" y="802299"/>
            <a:ext cx="8634824" cy="2541431"/>
          </a:xfrm>
        </p:spPr>
        <p:txBody>
          <a:bodyPr bIns="0" anchor="b">
            <a:normAutofit/>
          </a:bodyPr>
          <a:lstStyle>
            <a:lvl1pPr algn="l">
              <a:defRPr sz="6598"/>
            </a:lvl1pPr>
          </a:lstStyle>
          <a:p>
            <a:r>
              <a:rPr lang="en-US"/>
              <a:t>Click to edit Master title style</a:t>
            </a:r>
            <a:endParaRPr lang="en-US" dirty="0"/>
          </a:p>
        </p:txBody>
      </p:sp>
      <p:sp>
        <p:nvSpPr>
          <p:cNvPr id="3" name="Subtitle 2"/>
          <p:cNvSpPr>
            <a:spLocks noGrp="1"/>
          </p:cNvSpPr>
          <p:nvPr>
            <p:ph type="subTitle" idx="1"/>
          </p:nvPr>
        </p:nvSpPr>
        <p:spPr>
          <a:xfrm>
            <a:off x="2417150" y="3531205"/>
            <a:ext cx="8634823" cy="977621"/>
          </a:xfrm>
        </p:spPr>
        <p:txBody>
          <a:bodyPr tIns="91440" bIns="91440">
            <a:normAutofit/>
          </a:bodyPr>
          <a:lstStyle>
            <a:lvl1pPr marL="0" indent="0" algn="l">
              <a:buNone/>
              <a:defRPr sz="1799" b="0" cap="all" baseline="0">
                <a:solidFill>
                  <a:schemeClr val="tx1"/>
                </a:solidFill>
              </a:defRPr>
            </a:lvl1pPr>
            <a:lvl2pPr marL="457063" indent="0" algn="ctr">
              <a:buNone/>
              <a:defRPr sz="17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706A09E-12D5-4B1D-B8BB-C300B1DDD423}" type="datetime1">
              <a:rPr lang="en-US" smtClean="0"/>
              <a:t>4/4/2024</a:t>
            </a:fld>
            <a:endParaRPr lang="en-US"/>
          </a:p>
        </p:txBody>
      </p:sp>
      <p:sp>
        <p:nvSpPr>
          <p:cNvPr id="5" name="Footer Placeholder 4"/>
          <p:cNvSpPr>
            <a:spLocks noGrp="1"/>
          </p:cNvSpPr>
          <p:nvPr>
            <p:ph type="ftr" sz="quarter" idx="11"/>
          </p:nvPr>
        </p:nvSpPr>
        <p:spPr>
          <a:xfrm>
            <a:off x="2415871" y="329308"/>
            <a:ext cx="4972620" cy="309201"/>
          </a:xfrm>
        </p:spPr>
        <p:txBody>
          <a:bodyPr/>
          <a:lstStyle/>
          <a:p>
            <a:r>
              <a:rPr lang="en-US"/>
              <a:t>Add a footer</a:t>
            </a:r>
            <a:endParaRPr lang="en-US" dirty="0"/>
          </a:p>
        </p:txBody>
      </p:sp>
      <p:sp>
        <p:nvSpPr>
          <p:cNvPr id="6" name="Slide Number Placeholder 5"/>
          <p:cNvSpPr>
            <a:spLocks noGrp="1"/>
          </p:cNvSpPr>
          <p:nvPr>
            <p:ph type="sldNum" sz="quarter" idx="12"/>
          </p:nvPr>
        </p:nvSpPr>
        <p:spPr>
          <a:xfrm>
            <a:off x="1437290" y="798973"/>
            <a:ext cx="810808" cy="503578"/>
          </a:xfrm>
        </p:spPr>
        <p:txBody>
          <a:bodyPr/>
          <a:lstStyle/>
          <a:p>
            <a:fld id="{EB37DED6-D4C7-42EE-AB49-D2E39E64FDE4}" type="slidenum">
              <a:rPr lang="en-US" smtClean="0"/>
              <a:pPr/>
              <a:t>‹#›</a:t>
            </a:fld>
            <a:endParaRPr lang="en-US"/>
          </a:p>
        </p:txBody>
      </p:sp>
      <p:cxnSp>
        <p:nvCxnSpPr>
          <p:cNvPr id="15" name="Straight Connector 14"/>
          <p:cNvCxnSpPr/>
          <p:nvPr/>
        </p:nvCxnSpPr>
        <p:spPr>
          <a:xfrm>
            <a:off x="2417150" y="3528542"/>
            <a:ext cx="863482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56423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9468AF-EFCF-4AAD-ACF4-3BA83EC4AF4E}" type="datetime1">
              <a:rPr lang="en-US" smtClean="0"/>
              <a:pPr/>
              <a:t>4/4/2024</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EB37DED6-D4C7-42EE-AB49-D2E39E64FDE4}" type="slidenum">
              <a:rPr lang="en-US" smtClean="0"/>
              <a:pPr/>
              <a:t>‹#›</a:t>
            </a:fld>
            <a:endParaRPr lang="en-US"/>
          </a:p>
        </p:txBody>
      </p:sp>
      <p:cxnSp>
        <p:nvCxnSpPr>
          <p:cNvPr id="26" name="Straight Connector 25"/>
          <p:cNvCxnSpPr/>
          <p:nvPr/>
        </p:nvCxnSpPr>
        <p:spPr>
          <a:xfrm>
            <a:off x="1453517" y="1847088"/>
            <a:ext cx="960502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3705765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6653" y="798974"/>
            <a:ext cx="1615321"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296" y="798974"/>
            <a:ext cx="7826791"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9468AF-EFCF-4AAD-ACF4-3BA83EC4AF4E}" type="datetime1">
              <a:rPr lang="en-US" smtClean="0"/>
              <a:pPr/>
              <a:t>4/4/2024</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EB37DED6-D4C7-42EE-AB49-D2E39E64FDE4}" type="slidenum">
              <a:rPr lang="en-US" smtClean="0"/>
              <a:pPr/>
              <a:t>‹#›</a:t>
            </a:fld>
            <a:endParaRPr lang="en-US"/>
          </a:p>
        </p:txBody>
      </p:sp>
      <p:cxnSp>
        <p:nvCxnSpPr>
          <p:cNvPr id="15" name="Straight Connector 14"/>
          <p:cNvCxnSpPr/>
          <p:nvPr/>
        </p:nvCxnSpPr>
        <p:spPr>
          <a:xfrm>
            <a:off x="9436653" y="798974"/>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97822240"/>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9468AF-EFCF-4AAD-ACF4-3BA83EC4AF4E}" type="datetime1">
              <a:rPr lang="en-US" smtClean="0"/>
              <a:pPr/>
              <a:t>4/4/2024</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EB37DED6-D4C7-42EE-AB49-D2E39E64FDE4}" type="slidenum">
              <a:rPr lang="en-US" smtClean="0"/>
              <a:pPr/>
              <a:t>‹#›</a:t>
            </a:fld>
            <a:endParaRPr lang="en-US"/>
          </a:p>
        </p:txBody>
      </p:sp>
      <p:cxnSp>
        <p:nvCxnSpPr>
          <p:cNvPr id="33" name="Straight Connector 32"/>
          <p:cNvCxnSpPr/>
          <p:nvPr/>
        </p:nvCxnSpPr>
        <p:spPr>
          <a:xfrm>
            <a:off x="1453517" y="1847088"/>
            <a:ext cx="960502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7214228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3860" y="1756130"/>
            <a:ext cx="8640903" cy="1887950"/>
          </a:xfrm>
        </p:spPr>
        <p:txBody>
          <a:bodyPr anchor="b">
            <a:normAutofit/>
          </a:bodyPr>
          <a:lstStyle>
            <a:lvl1pPr algn="l">
              <a:defRPr sz="3599"/>
            </a:lvl1pPr>
          </a:lstStyle>
          <a:p>
            <a:r>
              <a:rPr lang="en-US"/>
              <a:t>Click to edit Master title style</a:t>
            </a:r>
            <a:endParaRPr lang="en-US" dirty="0"/>
          </a:p>
        </p:txBody>
      </p:sp>
      <p:sp>
        <p:nvSpPr>
          <p:cNvPr id="3" name="Text Placeholder 2"/>
          <p:cNvSpPr>
            <a:spLocks noGrp="1"/>
          </p:cNvSpPr>
          <p:nvPr>
            <p:ph type="body" idx="1"/>
          </p:nvPr>
        </p:nvSpPr>
        <p:spPr>
          <a:xfrm>
            <a:off x="1453861" y="3806196"/>
            <a:ext cx="8628198" cy="1012929"/>
          </a:xfrm>
        </p:spPr>
        <p:txBody>
          <a:bodyPr tIns="91440">
            <a:normAutofit/>
          </a:bodyPr>
          <a:lstStyle>
            <a:lvl1pPr marL="0" indent="0" algn="l">
              <a:buNone/>
              <a:defRPr sz="1799">
                <a:solidFill>
                  <a:schemeClr val="tx1"/>
                </a:solidFill>
              </a:defRPr>
            </a:lvl1pPr>
            <a:lvl2pPr marL="457063" indent="0">
              <a:buNone/>
              <a:defRPr sz="1799">
                <a:solidFill>
                  <a:schemeClr val="tx1">
                    <a:tint val="75000"/>
                  </a:schemeClr>
                </a:solidFill>
              </a:defRPr>
            </a:lvl2pPr>
            <a:lvl3pPr marL="914126" indent="0">
              <a:buNone/>
              <a:defRPr sz="1799">
                <a:solidFill>
                  <a:schemeClr val="tx1">
                    <a:tint val="75000"/>
                  </a:schemeClr>
                </a:solidFill>
              </a:defRPr>
            </a:lvl3pPr>
            <a:lvl4pPr marL="1371189" indent="0">
              <a:buNone/>
              <a:defRPr sz="1600">
                <a:solidFill>
                  <a:schemeClr val="tx1">
                    <a:tint val="75000"/>
                  </a:schemeClr>
                </a:solidFill>
              </a:defRPr>
            </a:lvl4pPr>
            <a:lvl5pPr marL="1828251" indent="0">
              <a:buNone/>
              <a:defRPr sz="1600">
                <a:solidFill>
                  <a:schemeClr val="tx1">
                    <a:tint val="75000"/>
                  </a:schemeClr>
                </a:solidFill>
              </a:defRPr>
            </a:lvl5pPr>
            <a:lvl6pPr marL="2285314" indent="0">
              <a:buNone/>
              <a:defRPr sz="1600">
                <a:solidFill>
                  <a:schemeClr val="tx1">
                    <a:tint val="75000"/>
                  </a:schemeClr>
                </a:solidFill>
              </a:defRPr>
            </a:lvl6pPr>
            <a:lvl7pPr marL="2742377" indent="0">
              <a:buNone/>
              <a:defRPr sz="1600">
                <a:solidFill>
                  <a:schemeClr val="tx1">
                    <a:tint val="75000"/>
                  </a:schemeClr>
                </a:solidFill>
              </a:defRPr>
            </a:lvl7pPr>
            <a:lvl8pPr marL="3199440" indent="0">
              <a:buNone/>
              <a:defRPr sz="1600">
                <a:solidFill>
                  <a:schemeClr val="tx1">
                    <a:tint val="75000"/>
                  </a:schemeClr>
                </a:solidFill>
              </a:defRPr>
            </a:lvl8pPr>
            <a:lvl9pPr marL="3656503"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07CEF46-0123-4A75-9835-49DC49D53DE2}" type="datetime1">
              <a:rPr lang="en-US" smtClean="0"/>
              <a:t>4/4/2024</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EB37DED6-D4C7-42EE-AB49-D2E39E64FDE4}" type="slidenum">
              <a:rPr lang="en-US" smtClean="0"/>
              <a:pPr/>
              <a:t>‹#›</a:t>
            </a:fld>
            <a:endParaRPr lang="en-US"/>
          </a:p>
        </p:txBody>
      </p:sp>
      <p:cxnSp>
        <p:nvCxnSpPr>
          <p:cNvPr id="15" name="Straight Connector 14"/>
          <p:cNvCxnSpPr/>
          <p:nvPr/>
        </p:nvCxnSpPr>
        <p:spPr>
          <a:xfrm>
            <a:off x="1453861" y="3804985"/>
            <a:ext cx="8628198"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94083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8840" y="804890"/>
            <a:ext cx="9603134"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6954" y="2010879"/>
            <a:ext cx="464394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2101" y="2017343"/>
            <a:ext cx="464394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59468AF-EFCF-4AAD-ACF4-3BA83EC4AF4E}" type="datetime1">
              <a:rPr lang="en-US" smtClean="0"/>
              <a:pPr/>
              <a:t>4/4/2024</a:t>
            </a:fld>
            <a:endParaRPr lang="en-US" dirty="0"/>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EB37DED6-D4C7-42EE-AB49-D2E39E64FDE4}" type="slidenum">
              <a:rPr lang="en-US" smtClean="0"/>
              <a:pPr/>
              <a:t>‹#›</a:t>
            </a:fld>
            <a:endParaRPr lang="en-US"/>
          </a:p>
        </p:txBody>
      </p:sp>
      <p:cxnSp>
        <p:nvCxnSpPr>
          <p:cNvPr id="35" name="Straight Connector 34"/>
          <p:cNvCxnSpPr/>
          <p:nvPr/>
        </p:nvCxnSpPr>
        <p:spPr>
          <a:xfrm>
            <a:off x="1453517" y="1847088"/>
            <a:ext cx="960502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8635188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6815" y="804164"/>
            <a:ext cx="9605159"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6814" y="2019550"/>
            <a:ext cx="4643942" cy="801943"/>
          </a:xfrm>
        </p:spPr>
        <p:txBody>
          <a:bodyPr anchor="b">
            <a:normAutofit/>
          </a:bodyPr>
          <a:lstStyle>
            <a:lvl1pPr marL="0" indent="0">
              <a:lnSpc>
                <a:spcPct val="100000"/>
              </a:lnSpc>
              <a:buNone/>
              <a:defRPr sz="2199" b="0" cap="all" baseline="0">
                <a:solidFill>
                  <a:schemeClr val="accent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4" name="Content Placeholder 3"/>
          <p:cNvSpPr>
            <a:spLocks noGrp="1"/>
          </p:cNvSpPr>
          <p:nvPr>
            <p:ph sz="half" idx="2"/>
          </p:nvPr>
        </p:nvSpPr>
        <p:spPr>
          <a:xfrm>
            <a:off x="1446814" y="2824270"/>
            <a:ext cx="464394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0692" y="2023004"/>
            <a:ext cx="4643942" cy="802237"/>
          </a:xfrm>
        </p:spPr>
        <p:txBody>
          <a:bodyPr anchor="b">
            <a:normAutofit/>
          </a:bodyPr>
          <a:lstStyle>
            <a:lvl1pPr marL="0" indent="0">
              <a:lnSpc>
                <a:spcPct val="100000"/>
              </a:lnSpc>
              <a:buNone/>
              <a:defRPr sz="2199" b="0" cap="all" baseline="0">
                <a:solidFill>
                  <a:schemeClr val="accent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0692" y="2821491"/>
            <a:ext cx="464394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59468AF-EFCF-4AAD-ACF4-3BA83EC4AF4E}" type="datetime1">
              <a:rPr lang="en-US" smtClean="0"/>
              <a:pPr/>
              <a:t>4/4/2024</a:t>
            </a:fld>
            <a:endParaRPr lang="en-US" dirty="0"/>
          </a:p>
        </p:txBody>
      </p:sp>
      <p:sp>
        <p:nvSpPr>
          <p:cNvPr id="8" name="Footer Placeholder 7"/>
          <p:cNvSpPr>
            <a:spLocks noGrp="1"/>
          </p:cNvSpPr>
          <p:nvPr>
            <p:ph type="ftr" sz="quarter" idx="11"/>
          </p:nvPr>
        </p:nvSpPr>
        <p:spPr/>
        <p:txBody>
          <a:bodyPr/>
          <a:lstStyle/>
          <a:p>
            <a:r>
              <a:rPr lang="en-US"/>
              <a:t>Add a footer</a:t>
            </a:r>
            <a:endParaRPr lang="en-US" dirty="0"/>
          </a:p>
        </p:txBody>
      </p:sp>
      <p:sp>
        <p:nvSpPr>
          <p:cNvPr id="9" name="Slide Number Placeholder 8"/>
          <p:cNvSpPr>
            <a:spLocks noGrp="1"/>
          </p:cNvSpPr>
          <p:nvPr>
            <p:ph type="sldNum" sz="quarter" idx="12"/>
          </p:nvPr>
        </p:nvSpPr>
        <p:spPr/>
        <p:txBody>
          <a:bodyPr/>
          <a:lstStyle/>
          <a:p>
            <a:fld id="{EB37DED6-D4C7-42EE-AB49-D2E39E64FDE4}" type="slidenum">
              <a:rPr lang="en-US" smtClean="0"/>
              <a:pPr/>
              <a:t>‹#›</a:t>
            </a:fld>
            <a:endParaRPr lang="en-US"/>
          </a:p>
        </p:txBody>
      </p:sp>
      <p:cxnSp>
        <p:nvCxnSpPr>
          <p:cNvPr id="29" name="Straight Connector 28"/>
          <p:cNvCxnSpPr/>
          <p:nvPr/>
        </p:nvCxnSpPr>
        <p:spPr>
          <a:xfrm>
            <a:off x="1453517" y="1847088"/>
            <a:ext cx="960502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1268494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8AB9538-6F63-4C0B-916D-ED3F4E0A1B28}" type="datetime1">
              <a:rPr lang="en-US" smtClean="0"/>
              <a:t>4/4/2024</a:t>
            </a:fld>
            <a:endParaRPr lang="en-US"/>
          </a:p>
        </p:txBody>
      </p:sp>
      <p:sp>
        <p:nvSpPr>
          <p:cNvPr id="4" name="Footer Placeholder 3"/>
          <p:cNvSpPr>
            <a:spLocks noGrp="1"/>
          </p:cNvSpPr>
          <p:nvPr>
            <p:ph type="ftr" sz="quarter" idx="11"/>
          </p:nvPr>
        </p:nvSpPr>
        <p:spPr/>
        <p:txBody>
          <a:bodyPr/>
          <a:lstStyle/>
          <a:p>
            <a:r>
              <a:rPr lang="en-US"/>
              <a:t>Add a footer</a:t>
            </a:r>
            <a:endParaRPr lang="en-US" dirty="0"/>
          </a:p>
        </p:txBody>
      </p:sp>
      <p:sp>
        <p:nvSpPr>
          <p:cNvPr id="5" name="Slide Number Placeholder 4"/>
          <p:cNvSpPr>
            <a:spLocks noGrp="1"/>
          </p:cNvSpPr>
          <p:nvPr>
            <p:ph type="sldNum" sz="quarter" idx="12"/>
          </p:nvPr>
        </p:nvSpPr>
        <p:spPr/>
        <p:txBody>
          <a:bodyPr/>
          <a:lstStyle/>
          <a:p>
            <a:fld id="{EB37DED6-D4C7-42EE-AB49-D2E39E64FDE4}" type="slidenum">
              <a:rPr lang="en-US" smtClean="0"/>
              <a:t>‹#›</a:t>
            </a:fld>
            <a:endParaRPr lang="en-US"/>
          </a:p>
        </p:txBody>
      </p:sp>
      <p:cxnSp>
        <p:nvCxnSpPr>
          <p:cNvPr id="25" name="Straight Connector 24"/>
          <p:cNvCxnSpPr/>
          <p:nvPr/>
        </p:nvCxnSpPr>
        <p:spPr>
          <a:xfrm>
            <a:off x="1453517" y="1847088"/>
            <a:ext cx="960502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34450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68F15BF-7116-4A9E-8022-5A2DC937F971}" type="datetime1">
              <a:rPr lang="en-US" smtClean="0"/>
              <a:t>4/4/2024</a:t>
            </a:fld>
            <a:endParaRPr lang="en-US"/>
          </a:p>
        </p:txBody>
      </p:sp>
      <p:sp>
        <p:nvSpPr>
          <p:cNvPr id="3" name="Footer Placeholder 2"/>
          <p:cNvSpPr>
            <a:spLocks noGrp="1"/>
          </p:cNvSpPr>
          <p:nvPr>
            <p:ph type="ftr" sz="quarter" idx="11"/>
          </p:nvPr>
        </p:nvSpPr>
        <p:spPr/>
        <p:txBody>
          <a:bodyPr/>
          <a:lstStyle/>
          <a:p>
            <a:r>
              <a:rPr lang="en-US"/>
              <a:t>Add a footer</a:t>
            </a:r>
            <a:endParaRPr lang="en-US" dirty="0"/>
          </a:p>
        </p:txBody>
      </p:sp>
      <p:sp>
        <p:nvSpPr>
          <p:cNvPr id="4" name="Slide Number Placeholder 3"/>
          <p:cNvSpPr>
            <a:spLocks noGrp="1"/>
          </p:cNvSpPr>
          <p:nvPr>
            <p:ph type="sldNum" sz="quarter" idx="12"/>
          </p:nvPr>
        </p:nvSpPr>
        <p:spPr/>
        <p:txBody>
          <a:bodyPr/>
          <a:lstStyle/>
          <a:p>
            <a:fld id="{EB37DED6-D4C7-42EE-AB49-D2E39E64FDE4}" type="slidenum">
              <a:rPr lang="en-US" smtClean="0"/>
              <a:t>‹#›</a:t>
            </a:fld>
            <a:endParaRPr lang="en-US"/>
          </a:p>
        </p:txBody>
      </p:sp>
    </p:spTree>
    <p:extLst>
      <p:ext uri="{BB962C8B-B14F-4D97-AF65-F5344CB8AC3E}">
        <p14:creationId xmlns:p14="http://schemas.microsoft.com/office/powerpoint/2010/main" val="1441274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295" y="798973"/>
            <a:ext cx="3272247" cy="2247117"/>
          </a:xfrm>
        </p:spPr>
        <p:txBody>
          <a:bodyPr anchor="b">
            <a:normAutofit/>
          </a:bodyPr>
          <a:lstStyle>
            <a:lvl1pPr algn="l">
              <a:defRPr sz="2399"/>
            </a:lvl1pPr>
          </a:lstStyle>
          <a:p>
            <a:r>
              <a:rPr lang="en-US"/>
              <a:t>Click to edit Master title style</a:t>
            </a:r>
            <a:endParaRPr lang="en-US" dirty="0"/>
          </a:p>
        </p:txBody>
      </p:sp>
      <p:sp>
        <p:nvSpPr>
          <p:cNvPr id="3" name="Content Placeholder 2"/>
          <p:cNvSpPr>
            <a:spLocks noGrp="1"/>
          </p:cNvSpPr>
          <p:nvPr>
            <p:ph idx="1"/>
          </p:nvPr>
        </p:nvSpPr>
        <p:spPr>
          <a:xfrm>
            <a:off x="5042401" y="798974"/>
            <a:ext cx="6010904"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295" y="3205492"/>
            <a:ext cx="3274160" cy="2248181"/>
          </a:xfrm>
        </p:spPr>
        <p:txBody>
          <a:bodyPr/>
          <a:lstStyle>
            <a:lvl1pPr marL="0" indent="0" algn="l">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59468AF-EFCF-4AAD-ACF4-3BA83EC4AF4E}" type="datetime1">
              <a:rPr lang="en-US" smtClean="0"/>
              <a:pPr/>
              <a:t>4/4/2024</a:t>
            </a:fld>
            <a:endParaRPr lang="en-US" dirty="0"/>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EB37DED6-D4C7-42EE-AB49-D2E39E64FDE4}" type="slidenum">
              <a:rPr lang="en-US" smtClean="0"/>
              <a:pPr/>
              <a:t>‹#›</a:t>
            </a:fld>
            <a:endParaRPr lang="en-US"/>
          </a:p>
        </p:txBody>
      </p:sp>
      <p:cxnSp>
        <p:nvCxnSpPr>
          <p:cNvPr id="17" name="Straight Connector 16"/>
          <p:cNvCxnSpPr/>
          <p:nvPr/>
        </p:nvCxnSpPr>
        <p:spPr>
          <a:xfrm>
            <a:off x="1447903" y="3205491"/>
            <a:ext cx="3268639"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6322006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5440" y="482171"/>
            <a:ext cx="4073472"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0828" y="1129513"/>
            <a:ext cx="5530887" cy="1830584"/>
          </a:xfrm>
        </p:spPr>
        <p:txBody>
          <a:bodyPr anchor="b">
            <a:normAutofit/>
          </a:bodyPr>
          <a:lstStyle>
            <a:lvl1pPr>
              <a:defRPr sz="3199"/>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2274" y="1122543"/>
            <a:ext cx="2790444" cy="3866327"/>
          </a:xfrm>
          <a:solidFill>
            <a:schemeClr val="bg1">
              <a:lumMod val="85000"/>
            </a:schemeClr>
          </a:solidFill>
          <a:ln w="9525" cap="sq">
            <a:noFill/>
            <a:miter lim="800000"/>
          </a:ln>
          <a:effectLst/>
        </p:spPr>
        <p:txBody>
          <a:bodyPr anchor="t"/>
          <a:lstStyle>
            <a:lvl1pPr marL="0" indent="0" algn="ctr">
              <a:buNone/>
              <a:defRPr sz="3199"/>
            </a:lvl1pPr>
            <a:lvl2pPr marL="457063" indent="0">
              <a:buNone/>
              <a:defRPr sz="2799"/>
            </a:lvl2pPr>
            <a:lvl3pPr marL="914126" indent="0">
              <a:buNone/>
              <a:defRPr sz="2399"/>
            </a:lvl3pPr>
            <a:lvl4pPr marL="1371189" indent="0">
              <a:buNone/>
              <a:defRPr sz="1999"/>
            </a:lvl4pPr>
            <a:lvl5pPr marL="1828251" indent="0">
              <a:buNone/>
              <a:defRPr sz="1999"/>
            </a:lvl5pPr>
            <a:lvl6pPr marL="2285314" indent="0">
              <a:buNone/>
              <a:defRPr sz="1999"/>
            </a:lvl6pPr>
            <a:lvl7pPr marL="2742377" indent="0">
              <a:buNone/>
              <a:defRPr sz="1999"/>
            </a:lvl7pPr>
            <a:lvl8pPr marL="3199440" indent="0">
              <a:buNone/>
              <a:defRPr sz="1999"/>
            </a:lvl8pPr>
            <a:lvl9pPr marL="3656503" indent="0">
              <a:buNone/>
              <a:defRPr sz="1999"/>
            </a:lvl9pPr>
          </a:lstStyle>
          <a:p>
            <a:r>
              <a:rPr lang="en-US"/>
              <a:t>Click icon to add picture</a:t>
            </a:r>
            <a:endParaRPr lang="en-US" dirty="0"/>
          </a:p>
        </p:txBody>
      </p:sp>
      <p:sp>
        <p:nvSpPr>
          <p:cNvPr id="4" name="Text Placeholder 3"/>
          <p:cNvSpPr>
            <a:spLocks noGrp="1"/>
          </p:cNvSpPr>
          <p:nvPr>
            <p:ph type="body" sz="half" idx="2"/>
          </p:nvPr>
        </p:nvSpPr>
        <p:spPr>
          <a:xfrm>
            <a:off x="1449951" y="3145992"/>
            <a:ext cx="5522965" cy="2003742"/>
          </a:xfrm>
        </p:spPr>
        <p:txBody>
          <a:bodyPr>
            <a:normAutofit/>
          </a:bodyPr>
          <a:lstStyle>
            <a:lvl1pPr marL="0" indent="0" algn="l">
              <a:buNone/>
              <a:defRPr sz="1799"/>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005" y="5469857"/>
            <a:ext cx="5525912" cy="320123"/>
          </a:xfrm>
        </p:spPr>
        <p:txBody>
          <a:bodyPr/>
          <a:lstStyle>
            <a:lvl1pPr algn="l">
              <a:defRPr/>
            </a:lvl1pPr>
          </a:lstStyle>
          <a:p>
            <a:fld id="{859468AF-EFCF-4AAD-ACF4-3BA83EC4AF4E}" type="datetime1">
              <a:rPr lang="en-US" smtClean="0"/>
              <a:pPr/>
              <a:t>4/4/2024</a:t>
            </a:fld>
            <a:endParaRPr lang="en-US" dirty="0"/>
          </a:p>
        </p:txBody>
      </p:sp>
      <p:sp>
        <p:nvSpPr>
          <p:cNvPr id="6" name="Footer Placeholder 5"/>
          <p:cNvSpPr>
            <a:spLocks noGrp="1"/>
          </p:cNvSpPr>
          <p:nvPr>
            <p:ph type="ftr" sz="quarter" idx="11"/>
          </p:nvPr>
        </p:nvSpPr>
        <p:spPr>
          <a:xfrm>
            <a:off x="1447005" y="318641"/>
            <a:ext cx="5539561" cy="320931"/>
          </a:xfrm>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EB37DED6-D4C7-42EE-AB49-D2E39E64FDE4}" type="slidenum">
              <a:rPr lang="en-US" smtClean="0"/>
              <a:pPr/>
              <a:t>‹#›</a:t>
            </a:fld>
            <a:endParaRPr lang="en-US"/>
          </a:p>
        </p:txBody>
      </p:sp>
      <p:cxnSp>
        <p:nvCxnSpPr>
          <p:cNvPr id="31" name="Straight Connector 30"/>
          <p:cNvCxnSpPr/>
          <p:nvPr/>
        </p:nvCxnSpPr>
        <p:spPr>
          <a:xfrm>
            <a:off x="1447005" y="3143605"/>
            <a:ext cx="552591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0609327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7"/>
            <a:ext cx="12188825"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88825" cy="742950"/>
          </a:xfrm>
          <a:prstGeom prst="rect">
            <a:avLst/>
          </a:prstGeom>
        </p:spPr>
      </p:pic>
      <p:sp>
        <p:nvSpPr>
          <p:cNvPr id="2" name="Title Placeholder 1"/>
          <p:cNvSpPr>
            <a:spLocks noGrp="1"/>
          </p:cNvSpPr>
          <p:nvPr>
            <p:ph type="title"/>
          </p:nvPr>
        </p:nvSpPr>
        <p:spPr>
          <a:xfrm>
            <a:off x="1451202" y="804520"/>
            <a:ext cx="9600774"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202" y="2015733"/>
            <a:ext cx="9600774"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2171" y="330370"/>
            <a:ext cx="3499803"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859468AF-EFCF-4AAD-ACF4-3BA83EC4AF4E}" type="datetime1">
              <a:rPr lang="en-US" smtClean="0"/>
              <a:pPr/>
              <a:t>4/4/2024</a:t>
            </a:fld>
            <a:endParaRPr lang="en-US" dirty="0"/>
          </a:p>
        </p:txBody>
      </p:sp>
      <p:sp>
        <p:nvSpPr>
          <p:cNvPr id="5" name="Footer Placeholder 4"/>
          <p:cNvSpPr>
            <a:spLocks noGrp="1"/>
          </p:cNvSpPr>
          <p:nvPr>
            <p:ph type="ftr" sz="quarter" idx="3"/>
          </p:nvPr>
        </p:nvSpPr>
        <p:spPr>
          <a:xfrm>
            <a:off x="1451201" y="329308"/>
            <a:ext cx="5937289" cy="309201"/>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Add a footer</a:t>
            </a:r>
            <a:endParaRPr lang="en-US" dirty="0"/>
          </a:p>
        </p:txBody>
      </p:sp>
      <p:sp>
        <p:nvSpPr>
          <p:cNvPr id="6" name="Slide Number Placeholder 5"/>
          <p:cNvSpPr>
            <a:spLocks noGrp="1"/>
          </p:cNvSpPr>
          <p:nvPr>
            <p:ph type="sldNum" sz="quarter" idx="4"/>
          </p:nvPr>
        </p:nvSpPr>
        <p:spPr>
          <a:xfrm>
            <a:off x="479935" y="798973"/>
            <a:ext cx="810808" cy="503578"/>
          </a:xfrm>
          <a:prstGeom prst="rect">
            <a:avLst/>
          </a:prstGeom>
        </p:spPr>
        <p:txBody>
          <a:bodyPr vert="horz" lIns="91440" tIns="45720" rIns="91440" bIns="45720" rtlCol="0" anchor="t"/>
          <a:lstStyle>
            <a:lvl1pPr algn="r">
              <a:defRPr sz="2799">
                <a:solidFill>
                  <a:schemeClr val="accent1"/>
                </a:solidFill>
              </a:defRPr>
            </a:lvl1pPr>
          </a:lstStyle>
          <a:p>
            <a:fld id="{EB37DED6-D4C7-42EE-AB49-D2E39E64FDE4}" type="slidenum">
              <a:rPr lang="en-US" smtClean="0"/>
              <a:pPr/>
              <a:t>‹#›</a:t>
            </a:fld>
            <a:endParaRPr lang="en-US"/>
          </a:p>
        </p:txBody>
      </p:sp>
      <p:cxnSp>
        <p:nvCxnSpPr>
          <p:cNvPr id="10" name="Straight Connector 9"/>
          <p:cNvCxnSpPr/>
          <p:nvPr/>
        </p:nvCxnSpPr>
        <p:spPr>
          <a:xfrm>
            <a:off x="0" y="6128413"/>
            <a:ext cx="12188825"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1601719"/>
      </p:ext>
    </p:extLst>
  </p:cSld>
  <p:clrMap bg1="lt1" tx1="dk1" bg2="lt2" tx2="dk2" accent1="accent1" accent2="accent2" accent3="accent3" accent4="accent4" accent5="accent5" accent6="accent6" hlink="hlink" folHlink="folHlink"/>
  <p:sldLayoutIdLst>
    <p:sldLayoutId id="2147484116" r:id="rId1"/>
    <p:sldLayoutId id="2147484117" r:id="rId2"/>
    <p:sldLayoutId id="2147484118" r:id="rId3"/>
    <p:sldLayoutId id="2147484119" r:id="rId4"/>
    <p:sldLayoutId id="2147484120" r:id="rId5"/>
    <p:sldLayoutId id="2147484121" r:id="rId6"/>
    <p:sldLayoutId id="2147484122" r:id="rId7"/>
    <p:sldLayoutId id="2147484123" r:id="rId8"/>
    <p:sldLayoutId id="2147484124" r:id="rId9"/>
    <p:sldLayoutId id="2147484125" r:id="rId10"/>
    <p:sldLayoutId id="2147484126"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126" rtl="0" eaLnBrk="1" latinLnBrk="0" hangingPunct="1">
        <a:lnSpc>
          <a:spcPct val="90000"/>
        </a:lnSpc>
        <a:spcBef>
          <a:spcPct val="0"/>
        </a:spcBef>
        <a:buNone/>
        <a:defRPr sz="3199" b="0" i="0" kern="1200" cap="all">
          <a:solidFill>
            <a:schemeClr val="tx1"/>
          </a:solidFill>
          <a:effectLst/>
          <a:latin typeface="+mj-lt"/>
          <a:ea typeface="+mj-ea"/>
          <a:cs typeface="+mj-cs"/>
        </a:defRPr>
      </a:lvl1pPr>
    </p:titleStyle>
    <p:bodyStyle>
      <a:lvl1pPr marL="228531" indent="-228531" algn="l" defTabSz="914126" rtl="0" eaLnBrk="1" latinLnBrk="0" hangingPunct="1">
        <a:lnSpc>
          <a:spcPct val="120000"/>
        </a:lnSpc>
        <a:spcBef>
          <a:spcPts val="1000"/>
        </a:spcBef>
        <a:buClr>
          <a:schemeClr val="accent1"/>
        </a:buClr>
        <a:buSzPct val="100000"/>
        <a:buFont typeface="Arial" panose="020B0604020202020204" pitchFamily="34" charset="0"/>
        <a:buChar char="•"/>
        <a:defRPr sz="1999" kern="1200">
          <a:solidFill>
            <a:schemeClr val="tx1"/>
          </a:solidFill>
          <a:effectLst/>
          <a:latin typeface="+mn-lt"/>
          <a:ea typeface="+mn-ea"/>
          <a:cs typeface="+mn-cs"/>
        </a:defRPr>
      </a:lvl1pPr>
      <a:lvl2pPr marL="685594" indent="-228531" algn="l" defTabSz="914126" rtl="0" eaLnBrk="1" latinLnBrk="0" hangingPunct="1">
        <a:lnSpc>
          <a:spcPct val="120000"/>
        </a:lnSpc>
        <a:spcBef>
          <a:spcPts val="500"/>
        </a:spcBef>
        <a:buClr>
          <a:schemeClr val="accent1"/>
        </a:buClr>
        <a:buSzPct val="100000"/>
        <a:buFont typeface="Arial" panose="020B0604020202020204" pitchFamily="34" charset="0"/>
        <a:buChar char="•"/>
        <a:defRPr sz="1799" kern="1200" cap="none" baseline="0">
          <a:solidFill>
            <a:schemeClr val="tx1"/>
          </a:solidFill>
          <a:effectLst/>
          <a:latin typeface="+mn-lt"/>
          <a:ea typeface="+mn-ea"/>
          <a:cs typeface="+mn-cs"/>
        </a:defRPr>
      </a:lvl2pPr>
      <a:lvl3pPr marL="1142657" indent="-228531" algn="l" defTabSz="914126"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599720" indent="-228531" algn="l" defTabSz="914126"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6783" indent="-228531" algn="l" defTabSz="914126"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3846" indent="-228531" algn="l" defTabSz="914126"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0908" indent="-228531" algn="l" defTabSz="914126"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7971" indent="-228531" algn="l" defTabSz="914126"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5034" indent="-228531" algn="l" defTabSz="914126"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126" rtl="0" eaLnBrk="1" latinLnBrk="0" hangingPunct="1">
        <a:defRPr sz="1799" kern="1200">
          <a:solidFill>
            <a:schemeClr val="tx1"/>
          </a:solidFill>
          <a:latin typeface="+mn-lt"/>
          <a:ea typeface="+mn-ea"/>
          <a:cs typeface="+mn-cs"/>
        </a:defRPr>
      </a:lvl1pPr>
      <a:lvl2pPr marL="457063" algn="l" defTabSz="914126" rtl="0" eaLnBrk="1" latinLnBrk="0" hangingPunct="1">
        <a:defRPr sz="1799" kern="1200">
          <a:solidFill>
            <a:schemeClr val="tx1"/>
          </a:solidFill>
          <a:latin typeface="+mn-lt"/>
          <a:ea typeface="+mn-ea"/>
          <a:cs typeface="+mn-cs"/>
        </a:defRPr>
      </a:lvl2pPr>
      <a:lvl3pPr marL="914126" algn="l" defTabSz="914126" rtl="0" eaLnBrk="1" latinLnBrk="0" hangingPunct="1">
        <a:defRPr sz="1799" kern="1200">
          <a:solidFill>
            <a:schemeClr val="tx1"/>
          </a:solidFill>
          <a:latin typeface="+mn-lt"/>
          <a:ea typeface="+mn-ea"/>
          <a:cs typeface="+mn-cs"/>
        </a:defRPr>
      </a:lvl3pPr>
      <a:lvl4pPr marL="1371189" algn="l" defTabSz="914126" rtl="0" eaLnBrk="1" latinLnBrk="0" hangingPunct="1">
        <a:defRPr sz="1799" kern="1200">
          <a:solidFill>
            <a:schemeClr val="tx1"/>
          </a:solidFill>
          <a:latin typeface="+mn-lt"/>
          <a:ea typeface="+mn-ea"/>
          <a:cs typeface="+mn-cs"/>
        </a:defRPr>
      </a:lvl4pPr>
      <a:lvl5pPr marL="1828251" algn="l" defTabSz="914126" rtl="0" eaLnBrk="1" latinLnBrk="0" hangingPunct="1">
        <a:defRPr sz="1799" kern="1200">
          <a:solidFill>
            <a:schemeClr val="tx1"/>
          </a:solidFill>
          <a:latin typeface="+mn-lt"/>
          <a:ea typeface="+mn-ea"/>
          <a:cs typeface="+mn-cs"/>
        </a:defRPr>
      </a:lvl5pPr>
      <a:lvl6pPr marL="2285314" algn="l" defTabSz="914126" rtl="0" eaLnBrk="1" latinLnBrk="0" hangingPunct="1">
        <a:defRPr sz="1799" kern="1200">
          <a:solidFill>
            <a:schemeClr val="tx1"/>
          </a:solidFill>
          <a:latin typeface="+mn-lt"/>
          <a:ea typeface="+mn-ea"/>
          <a:cs typeface="+mn-cs"/>
        </a:defRPr>
      </a:lvl6pPr>
      <a:lvl7pPr marL="2742377" algn="l" defTabSz="914126" rtl="0" eaLnBrk="1" latinLnBrk="0" hangingPunct="1">
        <a:defRPr sz="1799" kern="1200">
          <a:solidFill>
            <a:schemeClr val="tx1"/>
          </a:solidFill>
          <a:latin typeface="+mn-lt"/>
          <a:ea typeface="+mn-ea"/>
          <a:cs typeface="+mn-cs"/>
        </a:defRPr>
      </a:lvl7pPr>
      <a:lvl8pPr marL="3199440" algn="l" defTabSz="914126" rtl="0" eaLnBrk="1" latinLnBrk="0" hangingPunct="1">
        <a:defRPr sz="1799" kern="1200">
          <a:solidFill>
            <a:schemeClr val="tx1"/>
          </a:solidFill>
          <a:latin typeface="+mn-lt"/>
          <a:ea typeface="+mn-ea"/>
          <a:cs typeface="+mn-cs"/>
        </a:defRPr>
      </a:lvl8pPr>
      <a:lvl9pPr marL="3656503" algn="l" defTabSz="914126"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33772" y="1484784"/>
            <a:ext cx="11737304" cy="1008112"/>
          </a:xfrm>
        </p:spPr>
        <p:txBody>
          <a:bodyPr>
            <a:normAutofit/>
          </a:bodyPr>
          <a:lstStyle/>
          <a:p>
            <a:pPr algn="ctr"/>
            <a:r>
              <a:rPr lang="en-GB" sz="2700" b="0" i="0" dirty="0">
                <a:solidFill>
                  <a:schemeClr val="tx1"/>
                </a:solidFill>
                <a:effectLst/>
                <a:latin typeface="Eras Bold ITC" panose="020B0907030504020204" pitchFamily="34" charset="0"/>
              </a:rPr>
              <a:t>             "Mitigating the Menace: Addressing the           Proliferation of Keyloggers in Cybersecurity"</a:t>
            </a:r>
            <a:endParaRPr lang="en-US" sz="2700" dirty="0">
              <a:solidFill>
                <a:schemeClr val="tx1"/>
              </a:solidFill>
              <a:latin typeface="Eras Bold ITC" panose="020B0907030504020204" pitchFamily="34" charset="0"/>
            </a:endParaRPr>
          </a:p>
        </p:txBody>
      </p:sp>
      <p:sp>
        <p:nvSpPr>
          <p:cNvPr id="5" name="Subtitle 4"/>
          <p:cNvSpPr>
            <a:spLocks noGrp="1"/>
          </p:cNvSpPr>
          <p:nvPr>
            <p:ph type="subTitle" idx="1"/>
          </p:nvPr>
        </p:nvSpPr>
        <p:spPr>
          <a:xfrm>
            <a:off x="1233872" y="3429000"/>
            <a:ext cx="9937104" cy="1584176"/>
          </a:xfrm>
        </p:spPr>
        <p:txBody>
          <a:bodyPr>
            <a:normAutofit/>
          </a:bodyPr>
          <a:lstStyle/>
          <a:p>
            <a:r>
              <a:rPr lang="en-US" sz="1050" dirty="0"/>
              <a:t>  </a:t>
            </a:r>
          </a:p>
        </p:txBody>
      </p:sp>
      <p:sp>
        <p:nvSpPr>
          <p:cNvPr id="11" name="TextBox 10">
            <a:extLst>
              <a:ext uri="{FF2B5EF4-FFF2-40B4-BE49-F238E27FC236}">
                <a16:creationId xmlns:a16="http://schemas.microsoft.com/office/drawing/2014/main" id="{FAEEBE79-D009-CF78-9F39-F2098B0439D9}"/>
              </a:ext>
            </a:extLst>
          </p:cNvPr>
          <p:cNvSpPr txBox="1"/>
          <p:nvPr/>
        </p:nvSpPr>
        <p:spPr>
          <a:xfrm>
            <a:off x="4150196" y="4005064"/>
            <a:ext cx="8528852" cy="1477328"/>
          </a:xfrm>
          <a:prstGeom prst="rect">
            <a:avLst/>
          </a:prstGeom>
          <a:noFill/>
        </p:spPr>
        <p:txBody>
          <a:bodyPr wrap="square">
            <a:spAutoFit/>
          </a:bodyPr>
          <a:lstStyle/>
          <a:p>
            <a:r>
              <a:rPr lang="en-GB" sz="1800" b="0" i="0" dirty="0">
                <a:solidFill>
                  <a:schemeClr val="tx1"/>
                </a:solidFill>
                <a:effectLst/>
                <a:latin typeface="Georgia Pro" panose="02040502050405020303" pitchFamily="18" charset="0"/>
              </a:rPr>
              <a:t>             Presented by:</a:t>
            </a:r>
          </a:p>
          <a:p>
            <a:endParaRPr lang="en-GB" sz="1800" b="0" i="0" dirty="0">
              <a:solidFill>
                <a:schemeClr val="tx1"/>
              </a:solidFill>
              <a:effectLst/>
              <a:latin typeface="Georgia Pro" panose="02040502050405020303" pitchFamily="18" charset="0"/>
            </a:endParaRPr>
          </a:p>
          <a:p>
            <a:r>
              <a:rPr lang="en-GB" dirty="0">
                <a:latin typeface="Georgia Pro" panose="02040502050405020303" pitchFamily="18" charset="0"/>
              </a:rPr>
              <a:t>                                </a:t>
            </a:r>
            <a:r>
              <a:rPr lang="en-GB" dirty="0" err="1">
                <a:latin typeface="Georgia Pro" panose="02040502050405020303" pitchFamily="18" charset="0"/>
              </a:rPr>
              <a:t>U.S.Vathana</a:t>
            </a:r>
            <a:r>
              <a:rPr lang="en-GB" dirty="0">
                <a:latin typeface="Georgia Pro" panose="02040502050405020303" pitchFamily="18" charset="0"/>
              </a:rPr>
              <a:t>,</a:t>
            </a:r>
          </a:p>
          <a:p>
            <a:r>
              <a:rPr lang="en-GB" dirty="0">
                <a:latin typeface="Georgia Pro" panose="02040502050405020303" pitchFamily="18" charset="0"/>
              </a:rPr>
              <a:t>                                </a:t>
            </a:r>
            <a:r>
              <a:rPr lang="en-GB" dirty="0" err="1">
                <a:latin typeface="Georgia Pro" panose="02040502050405020303" pitchFamily="18" charset="0"/>
              </a:rPr>
              <a:t>Anjalai</a:t>
            </a:r>
            <a:r>
              <a:rPr lang="en-GB" dirty="0">
                <a:latin typeface="Georgia Pro" panose="02040502050405020303" pitchFamily="18" charset="0"/>
              </a:rPr>
              <a:t> Ammal Mahalingam Engineering College,</a:t>
            </a:r>
          </a:p>
          <a:p>
            <a:r>
              <a:rPr lang="en-GB" dirty="0">
                <a:latin typeface="Georgia Pro" panose="02040502050405020303" pitchFamily="18" charset="0"/>
              </a:rPr>
              <a:t>                                B.E., Computer Science and Engineering.</a:t>
            </a:r>
            <a:endParaRPr lang="en-IN" dirty="0">
              <a:latin typeface="Georgia Pro" panose="02040502050405020303" pitchFamily="18" charset="0"/>
            </a:endParaRPr>
          </a:p>
        </p:txBody>
      </p:sp>
    </p:spTree>
    <p:extLst>
      <p:ext uri="{BB962C8B-B14F-4D97-AF65-F5344CB8AC3E}">
        <p14:creationId xmlns:p14="http://schemas.microsoft.com/office/powerpoint/2010/main" val="168988781"/>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61764" y="219998"/>
            <a:ext cx="11521280" cy="5729282"/>
          </a:xfrm>
        </p:spPr>
        <p:txBody>
          <a:bodyPr/>
          <a:lstStyle/>
          <a:p>
            <a:r>
              <a:rPr lang="en-US" cap="none" dirty="0"/>
              <a:t> </a:t>
            </a:r>
          </a:p>
        </p:txBody>
      </p:sp>
      <p:sp>
        <p:nvSpPr>
          <p:cNvPr id="6" name="TextBox 5">
            <a:extLst>
              <a:ext uri="{FF2B5EF4-FFF2-40B4-BE49-F238E27FC236}">
                <a16:creationId xmlns:a16="http://schemas.microsoft.com/office/drawing/2014/main" id="{06176866-B546-B09D-5176-3C036D8C8BE7}"/>
              </a:ext>
            </a:extLst>
          </p:cNvPr>
          <p:cNvSpPr txBox="1"/>
          <p:nvPr/>
        </p:nvSpPr>
        <p:spPr>
          <a:xfrm>
            <a:off x="189756" y="213854"/>
            <a:ext cx="11424545" cy="11356955"/>
          </a:xfrm>
          <a:prstGeom prst="rect">
            <a:avLst/>
          </a:prstGeom>
          <a:noFill/>
        </p:spPr>
        <p:txBody>
          <a:bodyPr wrap="square">
            <a:spAutoFit/>
          </a:bodyPr>
          <a:lstStyle/>
          <a:p>
            <a:r>
              <a:rPr lang="en-GB" sz="3200" dirty="0">
                <a:latin typeface="Eras Bold ITC" panose="020B0907030504020204" pitchFamily="34" charset="0"/>
              </a:rPr>
              <a:t>Algorithm &amp; Deployment</a:t>
            </a:r>
          </a:p>
          <a:p>
            <a:r>
              <a:rPr lang="en-GB" sz="1600" dirty="0">
                <a:latin typeface="Eras Bold ITC" panose="020B0907030504020204" pitchFamily="34" charset="0"/>
              </a:rPr>
              <a:t>Algorithm:</a:t>
            </a:r>
          </a:p>
          <a:p>
            <a:r>
              <a:rPr lang="en-GB" sz="1600" dirty="0">
                <a:latin typeface="Georgia Pro" panose="02040502050405020303" pitchFamily="18" charset="0"/>
              </a:rPr>
              <a:t>1.Real-time Monitoring Algorithm:</a:t>
            </a:r>
          </a:p>
          <a:p>
            <a:pPr marL="285750" indent="-285750">
              <a:buFont typeface="Arial" panose="020B0604020202020204" pitchFamily="34" charset="0"/>
              <a:buChar char="•"/>
            </a:pPr>
            <a:r>
              <a:rPr lang="en-GB" sz="1600" dirty="0">
                <a:latin typeface="Georgia Pro" panose="02040502050405020303" pitchFamily="18" charset="0"/>
              </a:rPr>
              <a:t>     Continuously monitor keystrokes, system processes, and network activities.  </a:t>
            </a:r>
          </a:p>
          <a:p>
            <a:pPr marL="285750" indent="-285750">
              <a:buFont typeface="Arial" panose="020B0604020202020204" pitchFamily="34" charset="0"/>
              <a:buChar char="•"/>
            </a:pPr>
            <a:r>
              <a:rPr lang="en-GB" sz="1600" dirty="0">
                <a:latin typeface="Georgia Pro" panose="02040502050405020303" pitchFamily="18" charset="0"/>
              </a:rPr>
              <a:t>     Capture keystrokes and store them securely in memory.</a:t>
            </a:r>
          </a:p>
          <a:p>
            <a:pPr marL="285750" indent="-285750">
              <a:buFont typeface="Arial" panose="020B0604020202020204" pitchFamily="34" charset="0"/>
              <a:buChar char="•"/>
            </a:pPr>
            <a:r>
              <a:rPr lang="en-GB" sz="1600" dirty="0">
                <a:latin typeface="Georgia Pro" panose="02040502050405020303" pitchFamily="18" charset="0"/>
              </a:rPr>
              <a:t>     </a:t>
            </a:r>
            <a:r>
              <a:rPr lang="en-GB" sz="1600" dirty="0" err="1">
                <a:latin typeface="Georgia Pro" panose="02040502050405020303" pitchFamily="18" charset="0"/>
              </a:rPr>
              <a:t>Analyze</a:t>
            </a:r>
            <a:r>
              <a:rPr lang="en-GB" sz="1600" dirty="0">
                <a:latin typeface="Georgia Pro" panose="02040502050405020303" pitchFamily="18" charset="0"/>
              </a:rPr>
              <a:t> keystroke patterns and frequencies to identify suspicious </a:t>
            </a:r>
            <a:r>
              <a:rPr lang="en-GB" sz="1600" dirty="0" err="1">
                <a:latin typeface="Georgia Pro" panose="02040502050405020303" pitchFamily="18" charset="0"/>
              </a:rPr>
              <a:t>behavior</a:t>
            </a:r>
            <a:r>
              <a:rPr lang="en-GB" sz="1600" dirty="0">
                <a:latin typeface="Georgia Pro" panose="02040502050405020303" pitchFamily="18" charset="0"/>
              </a:rPr>
              <a:t>.</a:t>
            </a:r>
          </a:p>
          <a:p>
            <a:r>
              <a:rPr lang="en-GB" sz="1600" dirty="0">
                <a:latin typeface="Georgia Pro" panose="02040502050405020303" pitchFamily="18" charset="0"/>
              </a:rPr>
              <a:t>2.Behavioral Analysis Algorithm:</a:t>
            </a:r>
          </a:p>
          <a:p>
            <a:pPr marL="285750" indent="-285750">
              <a:buFont typeface="Arial" panose="020B0604020202020204" pitchFamily="34" charset="0"/>
              <a:buChar char="•"/>
            </a:pPr>
            <a:r>
              <a:rPr lang="en-GB" sz="1600" dirty="0">
                <a:latin typeface="Georgia Pro" panose="02040502050405020303" pitchFamily="18" charset="0"/>
              </a:rPr>
              <a:t>    </a:t>
            </a:r>
            <a:r>
              <a:rPr lang="en-GB" sz="1600" dirty="0" err="1">
                <a:latin typeface="Georgia Pro" panose="02040502050405020303" pitchFamily="18" charset="0"/>
              </a:rPr>
              <a:t>Analyze</a:t>
            </a:r>
            <a:r>
              <a:rPr lang="en-GB" sz="1600" dirty="0">
                <a:latin typeface="Georgia Pro" panose="02040502050405020303" pitchFamily="18" charset="0"/>
              </a:rPr>
              <a:t> user interaction patterns and </a:t>
            </a:r>
            <a:r>
              <a:rPr lang="en-GB" sz="1600" dirty="0" err="1">
                <a:latin typeface="Georgia Pro" panose="02040502050405020303" pitchFamily="18" charset="0"/>
              </a:rPr>
              <a:t>behavior</a:t>
            </a:r>
            <a:r>
              <a:rPr lang="en-GB" sz="1600" dirty="0">
                <a:latin typeface="Georgia Pro" panose="02040502050405020303" pitchFamily="18" charset="0"/>
              </a:rPr>
              <a:t>.</a:t>
            </a:r>
          </a:p>
          <a:p>
            <a:pPr marL="285750" indent="-285750">
              <a:buFont typeface="Arial" panose="020B0604020202020204" pitchFamily="34" charset="0"/>
              <a:buChar char="•"/>
            </a:pPr>
            <a:r>
              <a:rPr lang="en-GB" sz="1600" dirty="0">
                <a:latin typeface="Georgia Pro" panose="02040502050405020303" pitchFamily="18" charset="0"/>
              </a:rPr>
              <a:t>    Establish baseline </a:t>
            </a:r>
            <a:r>
              <a:rPr lang="en-GB" sz="1600" dirty="0" err="1">
                <a:latin typeface="Georgia Pro" panose="02040502050405020303" pitchFamily="18" charset="0"/>
              </a:rPr>
              <a:t>behavior</a:t>
            </a:r>
            <a:r>
              <a:rPr lang="en-GB" sz="1600" dirty="0">
                <a:latin typeface="Georgia Pro" panose="02040502050405020303" pitchFamily="18" charset="0"/>
              </a:rPr>
              <a:t> for each user.</a:t>
            </a:r>
          </a:p>
          <a:p>
            <a:pPr marL="285750" indent="-285750">
              <a:buFont typeface="Arial" panose="020B0604020202020204" pitchFamily="34" charset="0"/>
              <a:buChar char="•"/>
            </a:pPr>
            <a:r>
              <a:rPr lang="en-GB" sz="1600" dirty="0">
                <a:latin typeface="Georgia Pro" panose="02040502050405020303" pitchFamily="18" charset="0"/>
              </a:rPr>
              <a:t>    Detect anomalies in user </a:t>
            </a:r>
            <a:r>
              <a:rPr lang="en-GB" sz="1600" dirty="0" err="1">
                <a:latin typeface="Georgia Pro" panose="02040502050405020303" pitchFamily="18" charset="0"/>
              </a:rPr>
              <a:t>behavior</a:t>
            </a:r>
            <a:r>
              <a:rPr lang="en-GB" sz="1600" dirty="0">
                <a:latin typeface="Georgia Pro" panose="02040502050405020303" pitchFamily="18" charset="0"/>
              </a:rPr>
              <a:t>, such as unusual typing patterns or unexpected application usage.</a:t>
            </a:r>
          </a:p>
          <a:p>
            <a:pPr marL="285750" indent="-285750">
              <a:buFont typeface="Arial" panose="020B0604020202020204" pitchFamily="34" charset="0"/>
              <a:buChar char="•"/>
            </a:pPr>
            <a:r>
              <a:rPr lang="en-GB" sz="1600" dirty="0">
                <a:latin typeface="Georgia Pro" panose="02040502050405020303" pitchFamily="18" charset="0"/>
              </a:rPr>
              <a:t>   Assign anomaly scores to detected </a:t>
            </a:r>
            <a:r>
              <a:rPr lang="en-GB" sz="1600" dirty="0" err="1">
                <a:latin typeface="Georgia Pro" panose="02040502050405020303" pitchFamily="18" charset="0"/>
              </a:rPr>
              <a:t>behaviors</a:t>
            </a:r>
            <a:r>
              <a:rPr lang="en-GB" sz="1600" dirty="0">
                <a:latin typeface="Georgia Pro" panose="02040502050405020303" pitchFamily="18" charset="0"/>
              </a:rPr>
              <a:t> and flag those surpassing predefined thresholds.</a:t>
            </a:r>
          </a:p>
          <a:p>
            <a:r>
              <a:rPr lang="en-GB" sz="1600" dirty="0">
                <a:latin typeface="Georgia Pro" panose="02040502050405020303" pitchFamily="18" charset="0"/>
              </a:rPr>
              <a:t>3.Signature-based Detection Algorithm:</a:t>
            </a:r>
          </a:p>
          <a:p>
            <a:pPr marL="285750" indent="-285750">
              <a:buFont typeface="Arial" panose="020B0604020202020204" pitchFamily="34" charset="0"/>
              <a:buChar char="•"/>
            </a:pPr>
            <a:r>
              <a:rPr lang="en-GB" sz="1600" dirty="0">
                <a:latin typeface="Georgia Pro" panose="02040502050405020303" pitchFamily="18" charset="0"/>
              </a:rPr>
              <a:t>    Maintain a database of known keylogger signatures and patterns.</a:t>
            </a:r>
          </a:p>
          <a:p>
            <a:pPr marL="285750" indent="-285750">
              <a:buFont typeface="Arial" panose="020B0604020202020204" pitchFamily="34" charset="0"/>
              <a:buChar char="•"/>
            </a:pPr>
            <a:r>
              <a:rPr lang="en-GB" sz="1600" dirty="0">
                <a:latin typeface="Georgia Pro" panose="02040502050405020303" pitchFamily="18" charset="0"/>
              </a:rPr>
              <a:t>    Compare system files and processes against the database to identify matches.</a:t>
            </a:r>
          </a:p>
          <a:p>
            <a:pPr marL="285750" indent="-285750">
              <a:buFont typeface="Arial" panose="020B0604020202020204" pitchFamily="34" charset="0"/>
              <a:buChar char="•"/>
            </a:pPr>
            <a:r>
              <a:rPr lang="en-GB" sz="1600" dirty="0">
                <a:latin typeface="Georgia Pro" panose="02040502050405020303" pitchFamily="18" charset="0"/>
              </a:rPr>
              <a:t>    Implement regular updates to the signature database to include new keylogger variants and patterns.</a:t>
            </a:r>
          </a:p>
          <a:p>
            <a:r>
              <a:rPr lang="en-GB" sz="1600" dirty="0">
                <a:latin typeface="Georgia Pro" panose="02040502050405020303" pitchFamily="18" charset="0"/>
              </a:rPr>
              <a:t>4.Heuristic Analysis Algorithm:</a:t>
            </a:r>
          </a:p>
          <a:p>
            <a:pPr marL="285750" indent="-285750">
              <a:buFont typeface="Arial" panose="020B0604020202020204" pitchFamily="34" charset="0"/>
              <a:buChar char="•"/>
            </a:pPr>
            <a:r>
              <a:rPr lang="en-GB" sz="1600" dirty="0">
                <a:latin typeface="Georgia Pro" panose="02040502050405020303" pitchFamily="18" charset="0"/>
              </a:rPr>
              <a:t>     </a:t>
            </a:r>
            <a:r>
              <a:rPr lang="en-GB" sz="1600" dirty="0" err="1">
                <a:latin typeface="Georgia Pro" panose="02040502050405020303" pitchFamily="18" charset="0"/>
              </a:rPr>
              <a:t>Analyze</a:t>
            </a:r>
            <a:r>
              <a:rPr lang="en-GB" sz="1600" dirty="0">
                <a:latin typeface="Georgia Pro" panose="02040502050405020303" pitchFamily="18" charset="0"/>
              </a:rPr>
              <a:t> executable files and processes for suspicious </a:t>
            </a:r>
            <a:r>
              <a:rPr lang="en-GB" sz="1600" dirty="0" err="1">
                <a:latin typeface="Georgia Pro" panose="02040502050405020303" pitchFamily="18" charset="0"/>
              </a:rPr>
              <a:t>behavior</a:t>
            </a:r>
            <a:r>
              <a:rPr lang="en-GB" sz="1600" dirty="0">
                <a:latin typeface="Georgia Pro" panose="02040502050405020303" pitchFamily="18" charset="0"/>
              </a:rPr>
              <a:t> and characteristics.</a:t>
            </a:r>
          </a:p>
          <a:p>
            <a:pPr marL="285750" indent="-285750">
              <a:buFont typeface="Arial" panose="020B0604020202020204" pitchFamily="34" charset="0"/>
              <a:buChar char="•"/>
            </a:pPr>
            <a:r>
              <a:rPr lang="en-GB" sz="1600" dirty="0">
                <a:latin typeface="Georgia Pro" panose="02040502050405020303" pitchFamily="18" charset="0"/>
              </a:rPr>
              <a:t>     Identify potential keylogger activity based on file attributes, code structure, and execution patterns.</a:t>
            </a:r>
          </a:p>
          <a:p>
            <a:pPr marL="285750" indent="-285750">
              <a:buFont typeface="Arial" panose="020B0604020202020204" pitchFamily="34" charset="0"/>
              <a:buChar char="•"/>
            </a:pPr>
            <a:r>
              <a:rPr lang="en-GB" sz="1600" dirty="0">
                <a:latin typeface="Georgia Pro" panose="02040502050405020303" pitchFamily="18" charset="0"/>
              </a:rPr>
              <a:t>     Apply heuristic rules to determine the likelihood of a file or process being a keylogger.</a:t>
            </a:r>
          </a:p>
          <a:p>
            <a:r>
              <a:rPr lang="en-GB" sz="1600" dirty="0">
                <a:latin typeface="Georgia Pro" panose="02040502050405020303" pitchFamily="18" charset="0"/>
              </a:rPr>
              <a:t>5.Endpoint Protection Algorithm:</a:t>
            </a:r>
          </a:p>
          <a:p>
            <a:pPr marL="285750" indent="-285750">
              <a:buFont typeface="Arial" panose="020B0604020202020204" pitchFamily="34" charset="0"/>
              <a:buChar char="•"/>
            </a:pPr>
            <a:r>
              <a:rPr lang="en-GB" sz="1600" dirty="0">
                <a:latin typeface="Georgia Pro" panose="02040502050405020303" pitchFamily="18" charset="0"/>
              </a:rPr>
              <a:t>    Monitor system processes and file operations in real-time.</a:t>
            </a:r>
          </a:p>
          <a:p>
            <a:pPr marL="285750" indent="-285750">
              <a:buFont typeface="Arial" panose="020B0604020202020204" pitchFamily="34" charset="0"/>
              <a:buChar char="•"/>
            </a:pPr>
            <a:r>
              <a:rPr lang="en-GB" sz="1600" dirty="0">
                <a:latin typeface="Georgia Pro" panose="02040502050405020303" pitchFamily="18" charset="0"/>
              </a:rPr>
              <a:t>    Block suspicious processes attempting to install keylogger software.</a:t>
            </a:r>
          </a:p>
          <a:p>
            <a:pPr marL="285750" indent="-285750">
              <a:buFont typeface="Arial" panose="020B0604020202020204" pitchFamily="34" charset="0"/>
              <a:buChar char="•"/>
            </a:pPr>
            <a:r>
              <a:rPr lang="en-GB" sz="1600" dirty="0">
                <a:latin typeface="Georgia Pro" panose="02040502050405020303" pitchFamily="18" charset="0"/>
              </a:rPr>
              <a:t>    Quarantine or delete detected keylogger files and prevent them from executing.</a:t>
            </a:r>
          </a:p>
          <a:p>
            <a:endParaRPr lang="en-GB" sz="1600" dirty="0">
              <a:latin typeface="Georgia Pro" panose="02040502050405020303" pitchFamily="18" charset="0"/>
            </a:endParaRPr>
          </a:p>
          <a:p>
            <a:endParaRPr lang="en-GB" sz="1400" dirty="0">
              <a:latin typeface="Georgia Pro" panose="02040502050405020303" pitchFamily="18" charset="0"/>
            </a:endParaRPr>
          </a:p>
          <a:p>
            <a:endParaRPr lang="en-GB" sz="1400" dirty="0">
              <a:latin typeface="Georgia Pro" panose="02040502050405020303" pitchFamily="18" charset="0"/>
            </a:endParaRPr>
          </a:p>
          <a:p>
            <a:r>
              <a:rPr lang="en-GB" sz="1400" dirty="0">
                <a:latin typeface="Georgia Pro" panose="02040502050405020303" pitchFamily="18" charset="0"/>
              </a:rPr>
              <a:t> </a:t>
            </a:r>
          </a:p>
          <a:p>
            <a:r>
              <a:rPr lang="en-GB" sz="1400" dirty="0">
                <a:latin typeface="Georgia Pro" panose="02040502050405020303" pitchFamily="18" charset="0"/>
              </a:rPr>
              <a:t> </a:t>
            </a:r>
          </a:p>
          <a:p>
            <a:r>
              <a:rPr lang="en-GB" sz="1400" dirty="0">
                <a:latin typeface="Georgia Pro" panose="02040502050405020303" pitchFamily="18" charset="0"/>
              </a:rPr>
              <a:t> </a:t>
            </a:r>
          </a:p>
          <a:p>
            <a:r>
              <a:rPr lang="en-GB" sz="1400" dirty="0">
                <a:latin typeface="Eras Bold ITC" panose="020B0907030504020204" pitchFamily="34" charset="0"/>
              </a:rPr>
              <a:t> </a:t>
            </a:r>
          </a:p>
          <a:p>
            <a:endParaRPr lang="en-GB" sz="1400" dirty="0">
              <a:latin typeface="Eras Bold ITC" panose="020B0907030504020204" pitchFamily="34" charset="0"/>
            </a:endParaRPr>
          </a:p>
          <a:p>
            <a:endParaRPr lang="en-GB" sz="1400" dirty="0">
              <a:latin typeface="Eras Bold ITC" panose="020B0907030504020204" pitchFamily="34" charset="0"/>
            </a:endParaRPr>
          </a:p>
          <a:p>
            <a:endParaRPr lang="en-GB" sz="1400" dirty="0">
              <a:latin typeface="Eras Bold ITC" panose="020B0907030504020204" pitchFamily="34" charset="0"/>
            </a:endParaRPr>
          </a:p>
          <a:p>
            <a:endParaRPr lang="en-GB" sz="1400" dirty="0">
              <a:latin typeface="Eras Bold ITC" panose="020B0907030504020204" pitchFamily="34" charset="0"/>
            </a:endParaRPr>
          </a:p>
          <a:p>
            <a:endParaRPr lang="en-GB" sz="3200" dirty="0">
              <a:latin typeface="Eras Bold ITC" panose="020B0907030504020204" pitchFamily="34" charset="0"/>
            </a:endParaRPr>
          </a:p>
          <a:p>
            <a:endParaRPr lang="en-GB" sz="3200" dirty="0">
              <a:latin typeface="Eras Bold ITC" panose="020B0907030504020204" pitchFamily="34" charset="0"/>
            </a:endParaRPr>
          </a:p>
          <a:p>
            <a:endParaRPr lang="en-GB" sz="3200" dirty="0">
              <a:latin typeface="Eras Bold ITC" panose="020B0907030504020204" pitchFamily="34" charset="0"/>
            </a:endParaRPr>
          </a:p>
          <a:p>
            <a:endParaRPr lang="en-GB" sz="3200" dirty="0">
              <a:latin typeface="Eras Bold ITC" panose="020B0907030504020204" pitchFamily="34" charset="0"/>
            </a:endParaRPr>
          </a:p>
          <a:p>
            <a:endParaRPr lang="en-GB" sz="3200" dirty="0">
              <a:latin typeface="Eras Bold ITC" panose="020B0907030504020204" pitchFamily="34" charset="0"/>
            </a:endParaRPr>
          </a:p>
          <a:p>
            <a:endParaRPr lang="en-GB" sz="3200" dirty="0">
              <a:latin typeface="Eras Bold ITC" panose="020B0907030504020204" pitchFamily="34" charset="0"/>
            </a:endParaRPr>
          </a:p>
        </p:txBody>
      </p:sp>
      <p:pic>
        <p:nvPicPr>
          <p:cNvPr id="8" name="Picture 7">
            <a:extLst>
              <a:ext uri="{FF2B5EF4-FFF2-40B4-BE49-F238E27FC236}">
                <a16:creationId xmlns:a16="http://schemas.microsoft.com/office/drawing/2014/main" id="{AC6903E3-43FC-5B90-CA49-78D6FA4D5A23}"/>
              </a:ext>
            </a:extLst>
          </p:cNvPr>
          <p:cNvPicPr>
            <a:picLocks noChangeAspect="1"/>
          </p:cNvPicPr>
          <p:nvPr/>
        </p:nvPicPr>
        <p:blipFill>
          <a:blip r:embed="rId2">
            <a:alphaModFix amt="35000"/>
          </a:blip>
          <a:stretch>
            <a:fillRect/>
          </a:stretch>
        </p:blipFill>
        <p:spPr>
          <a:xfrm>
            <a:off x="9084012" y="332656"/>
            <a:ext cx="2915057" cy="3296110"/>
          </a:xfrm>
          <a:prstGeom prst="rect">
            <a:avLst/>
          </a:prstGeom>
          <a:ln>
            <a:noFill/>
          </a:ln>
          <a:effectLst>
            <a:softEdge rad="112500"/>
          </a:effectLst>
        </p:spPr>
      </p:pic>
    </p:spTree>
    <p:extLst>
      <p:ext uri="{BB962C8B-B14F-4D97-AF65-F5344CB8AC3E}">
        <p14:creationId xmlns:p14="http://schemas.microsoft.com/office/powerpoint/2010/main" val="1097249794"/>
      </p:ext>
    </p:ext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28406EB-4A53-FAC9-DD80-19EB424CA9E2}"/>
              </a:ext>
            </a:extLst>
          </p:cNvPr>
          <p:cNvSpPr txBox="1"/>
          <p:nvPr/>
        </p:nvSpPr>
        <p:spPr>
          <a:xfrm>
            <a:off x="405780" y="332656"/>
            <a:ext cx="11233248" cy="5078313"/>
          </a:xfrm>
          <a:prstGeom prst="rect">
            <a:avLst/>
          </a:prstGeom>
          <a:noFill/>
        </p:spPr>
        <p:txBody>
          <a:bodyPr wrap="square">
            <a:spAutoFit/>
          </a:bodyPr>
          <a:lstStyle/>
          <a:p>
            <a:r>
              <a:rPr lang="en-IN" dirty="0"/>
              <a:t> </a:t>
            </a:r>
            <a:r>
              <a:rPr lang="en-IN" dirty="0">
                <a:latin typeface="Eras Bold ITC" panose="020B0907030504020204" pitchFamily="34" charset="0"/>
              </a:rPr>
              <a:t>Deployment:</a:t>
            </a:r>
          </a:p>
          <a:p>
            <a:endParaRPr lang="en-IN" dirty="0">
              <a:latin typeface="Georgia Pro" panose="02040502050405020303" pitchFamily="18" charset="0"/>
            </a:endParaRPr>
          </a:p>
          <a:p>
            <a:r>
              <a:rPr lang="en-IN" sz="1600" dirty="0">
                <a:latin typeface="Georgia Pro" panose="02040502050405020303" pitchFamily="18" charset="0"/>
              </a:rPr>
              <a:t>1.Client-side Deployment:</a:t>
            </a:r>
          </a:p>
          <a:p>
            <a:pPr marL="285750" indent="-285750">
              <a:buFont typeface="Arial" panose="020B0604020202020204" pitchFamily="34" charset="0"/>
              <a:buChar char="•"/>
            </a:pPr>
            <a:r>
              <a:rPr lang="en-IN" sz="1600" dirty="0">
                <a:latin typeface="Georgia Pro" panose="02040502050405020303" pitchFamily="18" charset="0"/>
              </a:rPr>
              <a:t>  Install endpoint protection software on users' devices, such as laptops, desktops, and mobile devices.</a:t>
            </a:r>
          </a:p>
          <a:p>
            <a:pPr marL="285750" indent="-285750">
              <a:buFont typeface="Arial" panose="020B0604020202020204" pitchFamily="34" charset="0"/>
              <a:buChar char="•"/>
            </a:pPr>
            <a:r>
              <a:rPr lang="en-IN" sz="1600" dirty="0">
                <a:latin typeface="Georgia Pro" panose="02040502050405020303" pitchFamily="18" charset="0"/>
              </a:rPr>
              <a:t>  Integrate real-time monitoring agents into the operating system to capture keystrokes and detect suspicious </a:t>
            </a:r>
            <a:r>
              <a:rPr lang="en-IN" sz="1600" dirty="0" err="1">
                <a:latin typeface="Georgia Pro" panose="02040502050405020303" pitchFamily="18" charset="0"/>
              </a:rPr>
              <a:t>behavior</a:t>
            </a:r>
            <a:r>
              <a:rPr lang="en-IN" sz="1600" dirty="0">
                <a:latin typeface="Georgia Pro" panose="02040502050405020303" pitchFamily="18" charset="0"/>
              </a:rPr>
              <a:t>.</a:t>
            </a:r>
          </a:p>
          <a:p>
            <a:r>
              <a:rPr lang="en-IN" sz="1600" dirty="0">
                <a:latin typeface="Georgia Pro" panose="02040502050405020303" pitchFamily="18" charset="0"/>
              </a:rPr>
              <a:t>2.Server-side Deployment:</a:t>
            </a:r>
          </a:p>
          <a:p>
            <a:pPr marL="285750" indent="-285750">
              <a:buFont typeface="Arial" panose="020B0604020202020204" pitchFamily="34" charset="0"/>
              <a:buChar char="•"/>
            </a:pPr>
            <a:r>
              <a:rPr lang="en-IN" sz="1600" dirty="0">
                <a:latin typeface="Georgia Pro" panose="02040502050405020303" pitchFamily="18" charset="0"/>
              </a:rPr>
              <a:t>  Deploy server-side components for centralized management and monitoring of endpoint protection solutions.</a:t>
            </a:r>
          </a:p>
          <a:p>
            <a:pPr marL="285750" indent="-285750">
              <a:buFont typeface="Arial" panose="020B0604020202020204" pitchFamily="34" charset="0"/>
              <a:buChar char="•"/>
            </a:pPr>
            <a:r>
              <a:rPr lang="en-IN" sz="1600" dirty="0">
                <a:latin typeface="Georgia Pro" panose="02040502050405020303" pitchFamily="18" charset="0"/>
              </a:rPr>
              <a:t>  Implement a centralized database for storing keylogger signatures and system logs.</a:t>
            </a:r>
          </a:p>
          <a:p>
            <a:r>
              <a:rPr lang="en-IN" sz="1600" dirty="0">
                <a:latin typeface="Georgia Pro" panose="02040502050405020303" pitchFamily="18" charset="0"/>
              </a:rPr>
              <a:t>3.Cloud Deployment:</a:t>
            </a:r>
          </a:p>
          <a:p>
            <a:pPr marL="285750" indent="-285750">
              <a:buFont typeface="Arial" panose="020B0604020202020204" pitchFamily="34" charset="0"/>
              <a:buChar char="•"/>
            </a:pPr>
            <a:r>
              <a:rPr lang="en-IN" sz="1600" dirty="0">
                <a:latin typeface="Georgia Pro" panose="02040502050405020303" pitchFamily="18" charset="0"/>
              </a:rPr>
              <a:t>   Utilize cloud-based solutions for scalability and flexibility.</a:t>
            </a:r>
          </a:p>
          <a:p>
            <a:pPr marL="285750" indent="-285750">
              <a:buFont typeface="Arial" panose="020B0604020202020204" pitchFamily="34" charset="0"/>
              <a:buChar char="•"/>
            </a:pPr>
            <a:r>
              <a:rPr lang="en-IN" sz="1600" dirty="0">
                <a:latin typeface="Georgia Pro" panose="02040502050405020303" pitchFamily="18" charset="0"/>
              </a:rPr>
              <a:t>   Deploy real-time monitoring and analysis algorithms on cloud infrastructure for centralized processing and analysis of data.</a:t>
            </a:r>
          </a:p>
          <a:p>
            <a:r>
              <a:rPr lang="en-IN" sz="1600" dirty="0">
                <a:latin typeface="Georgia Pro" panose="02040502050405020303" pitchFamily="18" charset="0"/>
              </a:rPr>
              <a:t>4.Integration with Existing Security Infrastructure:</a:t>
            </a:r>
          </a:p>
          <a:p>
            <a:pPr marL="285750" indent="-285750">
              <a:buFont typeface="Arial" panose="020B0604020202020204" pitchFamily="34" charset="0"/>
              <a:buChar char="•"/>
            </a:pPr>
            <a:r>
              <a:rPr lang="en-IN" sz="1600" dirty="0">
                <a:latin typeface="Georgia Pro" panose="02040502050405020303" pitchFamily="18" charset="0"/>
              </a:rPr>
              <a:t>   Integrate the Keylogger Detection and Prevention System with existing security information and event management (SIEM) systems for centralized logging and alerting.</a:t>
            </a:r>
          </a:p>
          <a:p>
            <a:pPr marL="285750" indent="-285750">
              <a:buFont typeface="Arial" panose="020B0604020202020204" pitchFamily="34" charset="0"/>
              <a:buChar char="•"/>
            </a:pPr>
            <a:r>
              <a:rPr lang="en-IN" sz="1600" dirty="0">
                <a:latin typeface="Georgia Pro" panose="02040502050405020303" pitchFamily="18" charset="0"/>
              </a:rPr>
              <a:t>   Ensure compatibility with other cybersecurity tools and solutions, such as antivirus software and intrusion detection systems.</a:t>
            </a:r>
          </a:p>
          <a:p>
            <a:r>
              <a:rPr lang="en-IN" sz="1600" dirty="0">
                <a:latin typeface="Georgia Pro" panose="02040502050405020303" pitchFamily="18" charset="0"/>
              </a:rPr>
              <a:t>5.Continuous Monitoring and Updates:</a:t>
            </a:r>
          </a:p>
          <a:p>
            <a:pPr marL="285750" indent="-285750">
              <a:buFont typeface="Arial" panose="020B0604020202020204" pitchFamily="34" charset="0"/>
              <a:buChar char="•"/>
            </a:pPr>
            <a:r>
              <a:rPr lang="en-IN" sz="1600" dirty="0">
                <a:latin typeface="Georgia Pro" panose="02040502050405020303" pitchFamily="18" charset="0"/>
              </a:rPr>
              <a:t>    Implement mechanisms for continuous monitoring and updates to detect and mitigate new keylogger threats.</a:t>
            </a:r>
          </a:p>
          <a:p>
            <a:pPr marL="285750" indent="-285750">
              <a:buFont typeface="Arial" panose="020B0604020202020204" pitchFamily="34" charset="0"/>
              <a:buChar char="•"/>
            </a:pPr>
            <a:r>
              <a:rPr lang="en-IN" sz="1600" dirty="0">
                <a:latin typeface="Georgia Pro" panose="02040502050405020303" pitchFamily="18" charset="0"/>
              </a:rPr>
              <a:t>    Regularly update the signature database and heuristic rules to adapt to evolving threats and attack techniques.</a:t>
            </a:r>
          </a:p>
        </p:txBody>
      </p:sp>
      <p:pic>
        <p:nvPicPr>
          <p:cNvPr id="5" name="Picture 4">
            <a:extLst>
              <a:ext uri="{FF2B5EF4-FFF2-40B4-BE49-F238E27FC236}">
                <a16:creationId xmlns:a16="http://schemas.microsoft.com/office/drawing/2014/main" id="{49280F91-9C41-5A0D-F16F-0B5EE3E2188C}"/>
              </a:ext>
            </a:extLst>
          </p:cNvPr>
          <p:cNvPicPr>
            <a:picLocks noChangeAspect="1"/>
          </p:cNvPicPr>
          <p:nvPr/>
        </p:nvPicPr>
        <p:blipFill>
          <a:blip r:embed="rId2">
            <a:alphaModFix amt="35000"/>
          </a:blip>
          <a:stretch>
            <a:fillRect/>
          </a:stretch>
        </p:blipFill>
        <p:spPr>
          <a:xfrm>
            <a:off x="2998068" y="1447031"/>
            <a:ext cx="6039974" cy="3229426"/>
          </a:xfrm>
          <a:prstGeom prst="rect">
            <a:avLst/>
          </a:prstGeom>
          <a:ln>
            <a:noFill/>
          </a:ln>
          <a:effectLst>
            <a:softEdge rad="112500"/>
          </a:effectLst>
        </p:spPr>
      </p:pic>
    </p:spTree>
    <p:extLst>
      <p:ext uri="{BB962C8B-B14F-4D97-AF65-F5344CB8AC3E}">
        <p14:creationId xmlns:p14="http://schemas.microsoft.com/office/powerpoint/2010/main" val="15900287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78FB2C0-DB6A-3D23-E9A2-94663A7805DA}"/>
              </a:ext>
            </a:extLst>
          </p:cNvPr>
          <p:cNvSpPr txBox="1"/>
          <p:nvPr/>
        </p:nvSpPr>
        <p:spPr>
          <a:xfrm>
            <a:off x="117748" y="116632"/>
            <a:ext cx="11161240" cy="10618291"/>
          </a:xfrm>
          <a:prstGeom prst="rect">
            <a:avLst/>
          </a:prstGeom>
          <a:noFill/>
        </p:spPr>
        <p:txBody>
          <a:bodyPr wrap="square">
            <a:spAutoFit/>
          </a:bodyPr>
          <a:lstStyle/>
          <a:p>
            <a:r>
              <a:rPr lang="en-GB" sz="3200" dirty="0">
                <a:latin typeface="Eras Bold ITC" panose="020B0907030504020204" pitchFamily="34" charset="0"/>
              </a:rPr>
              <a:t>Result</a:t>
            </a:r>
          </a:p>
          <a:p>
            <a:r>
              <a:rPr lang="en-GB" sz="2000" dirty="0">
                <a:latin typeface="Georgia Pro" panose="02040502050405020303" pitchFamily="18" charset="0"/>
              </a:rPr>
              <a:t>               The result of implementing a robust Keylogger Detection and Prevention System would be a significant enhancement in cybersecurity </a:t>
            </a:r>
            <a:r>
              <a:rPr lang="en-GB" sz="2000" dirty="0" err="1">
                <a:latin typeface="Georgia Pro" panose="02040502050405020303" pitchFamily="18" charset="0"/>
              </a:rPr>
              <a:t>defenses</a:t>
            </a:r>
            <a:r>
              <a:rPr lang="en-GB" sz="2000" dirty="0">
                <a:latin typeface="Georgia Pro" panose="02040502050405020303" pitchFamily="18" charset="0"/>
              </a:rPr>
              <a:t> against the threat of keyloggers. Here are some key outcomes:</a:t>
            </a:r>
          </a:p>
          <a:p>
            <a:r>
              <a:rPr lang="en-GB" sz="2000" dirty="0">
                <a:latin typeface="Eras Bold ITC" panose="020B0907030504020204" pitchFamily="34" charset="0"/>
              </a:rPr>
              <a:t>Improved Security Posture: </a:t>
            </a:r>
            <a:r>
              <a:rPr lang="en-GB" sz="2000" dirty="0">
                <a:latin typeface="Georgia Pro" panose="02040502050405020303" pitchFamily="18" charset="0"/>
              </a:rPr>
              <a:t>By detecting and neutralizing keyloggers, organizations can better protect sensitive information from unauthorized access and exploitation. This leads to an overall improvement in cybersecurity posture and reduces the risk of identity theft, financial loss, and privacy breaches.</a:t>
            </a:r>
          </a:p>
          <a:p>
            <a:r>
              <a:rPr lang="en-GB" sz="2000" dirty="0">
                <a:latin typeface="Eras Bold ITC" panose="020B0907030504020204" pitchFamily="34" charset="0"/>
              </a:rPr>
              <a:t>Protection of Sensitive Data: </a:t>
            </a:r>
            <a:r>
              <a:rPr lang="en-GB" sz="2000" dirty="0">
                <a:latin typeface="Georgia Pro" panose="02040502050405020303" pitchFamily="18" charset="0"/>
              </a:rPr>
              <a:t>Implementing effective keylogger detection and prevention measures ensures the protection of sensitive information, such as passwords, credit card details, and personal data. This helps safeguard individuals and organizations from the devastating consequences of data breaches and unauthorized access.</a:t>
            </a:r>
          </a:p>
          <a:p>
            <a:r>
              <a:rPr lang="en-GB" sz="2000" dirty="0">
                <a:latin typeface="Eras Bold ITC" panose="020B0907030504020204" pitchFamily="34" charset="0"/>
              </a:rPr>
              <a:t>Enhanced User Confidence:</a:t>
            </a:r>
            <a:r>
              <a:rPr lang="en-GB" sz="2000" dirty="0">
                <a:latin typeface="Georgia Pro" panose="02040502050405020303" pitchFamily="18" charset="0"/>
              </a:rPr>
              <a:t> Users can have greater confidence in their digital interactions and transactions knowing that measures are in place to protect their privacy and security. This fosters trust in digital platforms and strengthens relationships between users and organizations.</a:t>
            </a:r>
          </a:p>
          <a:p>
            <a:r>
              <a:rPr lang="en-GB" sz="2000" dirty="0">
                <a:latin typeface="Eras Bold ITC" panose="020B0907030504020204" pitchFamily="34" charset="0"/>
              </a:rPr>
              <a:t>Reduced Financial Impact: </a:t>
            </a:r>
            <a:r>
              <a:rPr lang="en-GB" sz="2000" dirty="0">
                <a:latin typeface="Georgia Pro" panose="02040502050405020303" pitchFamily="18" charset="0"/>
              </a:rPr>
              <a:t>By mitigating the risk of financial loss resulting from identity theft and fraudulent transactions, organizations can save costs associated with remediation, regulatory fines, and reputation damage.</a:t>
            </a:r>
          </a:p>
          <a:p>
            <a:endParaRPr lang="en-GB" sz="2000" dirty="0">
              <a:latin typeface="Georgia Pro" panose="02040502050405020303" pitchFamily="18" charset="0"/>
            </a:endParaRPr>
          </a:p>
          <a:p>
            <a:endParaRPr lang="en-GB" sz="2000" dirty="0">
              <a:latin typeface="Georgia Pro" panose="02040502050405020303" pitchFamily="18" charset="0"/>
            </a:endParaRPr>
          </a:p>
          <a:p>
            <a:endParaRPr lang="en-GB" sz="2000" dirty="0">
              <a:latin typeface="Georgia Pro" panose="02040502050405020303" pitchFamily="18" charset="0"/>
            </a:endParaRPr>
          </a:p>
          <a:p>
            <a:endParaRPr lang="en-GB" sz="2000" dirty="0">
              <a:latin typeface="Georgia Pro" panose="02040502050405020303" pitchFamily="18" charset="0"/>
            </a:endParaRPr>
          </a:p>
          <a:p>
            <a:endParaRPr lang="en-GB" sz="2000" dirty="0">
              <a:latin typeface="Georgia Pro" panose="02040502050405020303" pitchFamily="18" charset="0"/>
            </a:endParaRPr>
          </a:p>
          <a:p>
            <a:endParaRPr lang="en-GB" sz="2000" dirty="0">
              <a:latin typeface="Georgia Pro" panose="02040502050405020303" pitchFamily="18" charset="0"/>
            </a:endParaRPr>
          </a:p>
          <a:p>
            <a:endParaRPr lang="en-GB" sz="2000" dirty="0">
              <a:latin typeface="Georgia Pro" panose="02040502050405020303" pitchFamily="18" charset="0"/>
            </a:endParaRPr>
          </a:p>
          <a:p>
            <a:endParaRPr lang="en-GB" sz="2000" dirty="0">
              <a:latin typeface="Georgia Pro" panose="02040502050405020303" pitchFamily="18" charset="0"/>
            </a:endParaRPr>
          </a:p>
          <a:p>
            <a:endParaRPr lang="en-GB" sz="2000" dirty="0">
              <a:latin typeface="Georgia Pro" panose="02040502050405020303" pitchFamily="18" charset="0"/>
            </a:endParaRPr>
          </a:p>
          <a:p>
            <a:endParaRPr lang="en-GB" sz="2000" dirty="0">
              <a:latin typeface="Georgia Pro" panose="02040502050405020303" pitchFamily="18" charset="0"/>
            </a:endParaRPr>
          </a:p>
          <a:p>
            <a:endParaRPr lang="en-GB" sz="2000" dirty="0">
              <a:latin typeface="Georgia Pro" panose="02040502050405020303" pitchFamily="18" charset="0"/>
            </a:endParaRPr>
          </a:p>
          <a:p>
            <a:endParaRPr lang="en-GB" sz="2000" dirty="0">
              <a:latin typeface="Georgia Pro" panose="02040502050405020303" pitchFamily="18" charset="0"/>
            </a:endParaRPr>
          </a:p>
          <a:p>
            <a:endParaRPr lang="en-GB" sz="2000" dirty="0">
              <a:latin typeface="Georgia Pro" panose="02040502050405020303" pitchFamily="18" charset="0"/>
            </a:endParaRPr>
          </a:p>
          <a:p>
            <a:endParaRPr lang="en-GB" sz="2000" dirty="0">
              <a:latin typeface="Georgia Pro" panose="02040502050405020303" pitchFamily="18" charset="0"/>
            </a:endParaRPr>
          </a:p>
          <a:p>
            <a:r>
              <a:rPr lang="en-GB" sz="3200" dirty="0">
                <a:latin typeface="Eras Bold ITC" panose="020B0907030504020204" pitchFamily="34" charset="0"/>
              </a:rPr>
              <a:t> </a:t>
            </a:r>
            <a:endParaRPr lang="en-IN" sz="3200" dirty="0">
              <a:latin typeface="Eras Bold ITC" panose="020B0907030504020204" pitchFamily="34" charset="0"/>
            </a:endParaRPr>
          </a:p>
        </p:txBody>
      </p:sp>
      <p:pic>
        <p:nvPicPr>
          <p:cNvPr id="7" name="Picture 6">
            <a:extLst>
              <a:ext uri="{FF2B5EF4-FFF2-40B4-BE49-F238E27FC236}">
                <a16:creationId xmlns:a16="http://schemas.microsoft.com/office/drawing/2014/main" id="{711FC757-B746-38FC-3406-C81103C612A8}"/>
              </a:ext>
            </a:extLst>
          </p:cNvPr>
          <p:cNvPicPr>
            <a:picLocks noChangeAspect="1"/>
          </p:cNvPicPr>
          <p:nvPr/>
        </p:nvPicPr>
        <p:blipFill>
          <a:blip r:embed="rId2">
            <a:alphaModFix amt="20000"/>
          </a:blip>
          <a:stretch>
            <a:fillRect/>
          </a:stretch>
        </p:blipFill>
        <p:spPr>
          <a:xfrm>
            <a:off x="2061964" y="836712"/>
            <a:ext cx="6984776" cy="4680520"/>
          </a:xfrm>
          <a:prstGeom prst="rect">
            <a:avLst/>
          </a:prstGeom>
          <a:ln>
            <a:noFill/>
          </a:ln>
          <a:effectLst>
            <a:softEdge rad="112500"/>
          </a:effectLst>
        </p:spPr>
      </p:pic>
    </p:spTree>
    <p:extLst>
      <p:ext uri="{BB962C8B-B14F-4D97-AF65-F5344CB8AC3E}">
        <p14:creationId xmlns:p14="http://schemas.microsoft.com/office/powerpoint/2010/main" val="1091006599"/>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DA459FE-2883-CD53-9F64-FD41314F519D}"/>
              </a:ext>
            </a:extLst>
          </p:cNvPr>
          <p:cNvSpPr txBox="1"/>
          <p:nvPr/>
        </p:nvSpPr>
        <p:spPr>
          <a:xfrm>
            <a:off x="333772" y="548681"/>
            <a:ext cx="11521280" cy="2831544"/>
          </a:xfrm>
          <a:prstGeom prst="rect">
            <a:avLst/>
          </a:prstGeom>
          <a:noFill/>
        </p:spPr>
        <p:txBody>
          <a:bodyPr wrap="square">
            <a:spAutoFit/>
          </a:bodyPr>
          <a:lstStyle/>
          <a:p>
            <a:r>
              <a:rPr lang="en-IN" sz="2000" dirty="0">
                <a:latin typeface="Eras Bold ITC" panose="020B0907030504020204" pitchFamily="34" charset="0"/>
              </a:rPr>
              <a:t>Compliance with Regulations: </a:t>
            </a:r>
            <a:r>
              <a:rPr lang="en-IN" sz="2000" dirty="0">
                <a:latin typeface="Georgia Pro" panose="02040502050405020303" pitchFamily="18" charset="0"/>
              </a:rPr>
              <a:t>Implementing a Keylogger Detection and Prevention System helps organizations comply with cybersecurity regulations and standards aimed at protecting sensitive information and ensuring data privacy. This mitigates the risk of non-compliance penalties and legal consequences.</a:t>
            </a:r>
          </a:p>
          <a:p>
            <a:endParaRPr lang="en-IN" dirty="0"/>
          </a:p>
          <a:p>
            <a:r>
              <a:rPr lang="en-IN" sz="2000" dirty="0">
                <a:latin typeface="Eras Bold ITC" panose="020B0907030504020204" pitchFamily="34" charset="0"/>
              </a:rPr>
              <a:t>Proactive Threat Mitigation: </a:t>
            </a:r>
            <a:r>
              <a:rPr lang="en-IN" sz="2000" dirty="0">
                <a:latin typeface="Georgia Pro" panose="02040502050405020303" pitchFamily="18" charset="0"/>
              </a:rPr>
              <a:t>The system enables proactive detection and mitigation of keylogger threats, allowing organizations to stay ahead of evolving cyber threats and minimize the impact of potential security incidents. This proactive approach reduces the likelihood of successful cyber attacks and enhances overall resilience against cyber threats.</a:t>
            </a:r>
          </a:p>
        </p:txBody>
      </p:sp>
      <p:pic>
        <p:nvPicPr>
          <p:cNvPr id="5" name="Picture 4">
            <a:extLst>
              <a:ext uri="{FF2B5EF4-FFF2-40B4-BE49-F238E27FC236}">
                <a16:creationId xmlns:a16="http://schemas.microsoft.com/office/drawing/2014/main" id="{3834395F-9FFF-04DD-E861-2BB39EC2E531}"/>
              </a:ext>
            </a:extLst>
          </p:cNvPr>
          <p:cNvPicPr>
            <a:picLocks noChangeAspect="1"/>
          </p:cNvPicPr>
          <p:nvPr/>
        </p:nvPicPr>
        <p:blipFill>
          <a:blip r:embed="rId2">
            <a:alphaModFix amt="35000"/>
          </a:blip>
          <a:stretch>
            <a:fillRect/>
          </a:stretch>
        </p:blipFill>
        <p:spPr>
          <a:xfrm>
            <a:off x="3646140" y="1340768"/>
            <a:ext cx="4143953" cy="3486637"/>
          </a:xfrm>
          <a:prstGeom prst="rect">
            <a:avLst/>
          </a:prstGeom>
          <a:ln>
            <a:noFill/>
          </a:ln>
          <a:effectLst>
            <a:softEdge rad="112500"/>
          </a:effectLst>
        </p:spPr>
      </p:pic>
    </p:spTree>
    <p:extLst>
      <p:ext uri="{BB962C8B-B14F-4D97-AF65-F5344CB8AC3E}">
        <p14:creationId xmlns:p14="http://schemas.microsoft.com/office/powerpoint/2010/main" val="2399876014"/>
      </p:ext>
    </p:extLst>
  </p:cSld>
  <p:clrMapOvr>
    <a:masterClrMapping/>
  </p:clrMapOvr>
  <p:transition spd="slow">
    <p:cove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3BC14E7-E256-3D03-C2AF-8596644B88E2}"/>
              </a:ext>
            </a:extLst>
          </p:cNvPr>
          <p:cNvSpPr txBox="1"/>
          <p:nvPr/>
        </p:nvSpPr>
        <p:spPr>
          <a:xfrm>
            <a:off x="189756" y="188640"/>
            <a:ext cx="11737304" cy="6432530"/>
          </a:xfrm>
          <a:prstGeom prst="rect">
            <a:avLst/>
          </a:prstGeom>
          <a:noFill/>
        </p:spPr>
        <p:txBody>
          <a:bodyPr wrap="square">
            <a:spAutoFit/>
          </a:bodyPr>
          <a:lstStyle/>
          <a:p>
            <a:r>
              <a:rPr lang="en-GB" sz="3200" dirty="0">
                <a:latin typeface="Eras Bold ITC" panose="020B0907030504020204" pitchFamily="34" charset="0"/>
              </a:rPr>
              <a:t>Conclusion</a:t>
            </a:r>
          </a:p>
          <a:p>
            <a:r>
              <a:rPr lang="en-GB" sz="2000" dirty="0">
                <a:latin typeface="Georgia Pro" panose="02040502050405020303" pitchFamily="18" charset="0"/>
              </a:rPr>
              <a:t>     In conclusion, the proliferation of keyloggers in today's digital age represents a serious and pervasive threat to cybersecurity. These stealthy software tools, designed to covertly monitor and record keystrokes on users' computers, pose significant risks to individuals and organizations alike. By capturing sensitive information such as passwords, credit card details, and personal data, keyloggers can lead to identity theft, financial loss, and privacy breaches.</a:t>
            </a:r>
          </a:p>
          <a:p>
            <a:r>
              <a:rPr lang="en-GB" sz="2000" dirty="0">
                <a:latin typeface="Georgia Pro" panose="02040502050405020303" pitchFamily="18" charset="0"/>
              </a:rPr>
              <a:t> </a:t>
            </a:r>
          </a:p>
          <a:p>
            <a:r>
              <a:rPr lang="en-GB" sz="2000" dirty="0">
                <a:latin typeface="Georgia Pro" panose="02040502050405020303" pitchFamily="18" charset="0"/>
              </a:rPr>
              <a:t>     Addressing this threat requires a multifaceted approach that combines technological solutions, user education, and proactive cybersecurity measures. Implementing robust Keylogger Detection and Prevention Systems can help organizations detect and neutralize keyloggers, safeguarding sensitive information and protecting against cyber attacks. Additionally, raising awareness among users about the risks associated with keyloggers and promoting cybersecurity best practices is essential to empower individuals to recognize and respond to potential threats effectively.</a:t>
            </a:r>
          </a:p>
          <a:p>
            <a:endParaRPr lang="en-GB" sz="2000" dirty="0">
              <a:latin typeface="Georgia Pro" panose="02040502050405020303" pitchFamily="18" charset="0"/>
            </a:endParaRPr>
          </a:p>
          <a:p>
            <a:r>
              <a:rPr lang="en-GB" sz="2000" dirty="0">
                <a:latin typeface="Georgia Pro" panose="02040502050405020303" pitchFamily="18" charset="0"/>
              </a:rPr>
              <a:t>       By taking proactive steps to combat the proliferation of keyloggers, individuals and organizations can mitigate risks, enhance cybersecurity resilience, and safeguard against the devastating consequences of cyber threats in today's digital landscape. It is imperative that stakeholders remain vigilant and proactive in addressing this evolving cybersecurity challenge to ensure the integrity and security of digital ecosystems.</a:t>
            </a:r>
          </a:p>
          <a:p>
            <a:endParaRPr lang="en-GB" sz="2000" dirty="0">
              <a:latin typeface="Georgia Pro" panose="02040502050405020303" pitchFamily="18" charset="0"/>
            </a:endParaRPr>
          </a:p>
        </p:txBody>
      </p:sp>
      <p:pic>
        <p:nvPicPr>
          <p:cNvPr id="5" name="Picture 4">
            <a:extLst>
              <a:ext uri="{FF2B5EF4-FFF2-40B4-BE49-F238E27FC236}">
                <a16:creationId xmlns:a16="http://schemas.microsoft.com/office/drawing/2014/main" id="{A3A9C29A-B517-E955-059E-CE897AA47CDB}"/>
              </a:ext>
            </a:extLst>
          </p:cNvPr>
          <p:cNvPicPr>
            <a:picLocks noChangeAspect="1"/>
          </p:cNvPicPr>
          <p:nvPr/>
        </p:nvPicPr>
        <p:blipFill>
          <a:blip r:embed="rId2">
            <a:alphaModFix amt="50000"/>
          </a:blip>
          <a:stretch>
            <a:fillRect/>
          </a:stretch>
        </p:blipFill>
        <p:spPr>
          <a:xfrm>
            <a:off x="2566020" y="1196752"/>
            <a:ext cx="6840760" cy="4320480"/>
          </a:xfrm>
          <a:prstGeom prst="rect">
            <a:avLst/>
          </a:prstGeom>
          <a:ln>
            <a:noFill/>
          </a:ln>
          <a:effectLst>
            <a:softEdge rad="112500"/>
          </a:effectLst>
        </p:spPr>
      </p:pic>
    </p:spTree>
    <p:extLst>
      <p:ext uri="{BB962C8B-B14F-4D97-AF65-F5344CB8AC3E}">
        <p14:creationId xmlns:p14="http://schemas.microsoft.com/office/powerpoint/2010/main" val="3252999385"/>
      </p:ext>
    </p:extLst>
  </p:cSld>
  <p:clrMapOvr>
    <a:masterClrMapping/>
  </p:clrMapOvr>
  <p:transition spd="slow">
    <p:comb/>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5E3B75-EA82-1832-732A-119EE7EE8A20}"/>
              </a:ext>
            </a:extLst>
          </p:cNvPr>
          <p:cNvSpPr txBox="1"/>
          <p:nvPr/>
        </p:nvSpPr>
        <p:spPr>
          <a:xfrm>
            <a:off x="117748" y="188640"/>
            <a:ext cx="11593288" cy="6494085"/>
          </a:xfrm>
          <a:prstGeom prst="rect">
            <a:avLst/>
          </a:prstGeom>
          <a:noFill/>
        </p:spPr>
        <p:txBody>
          <a:bodyPr wrap="square">
            <a:spAutoFit/>
          </a:bodyPr>
          <a:lstStyle/>
          <a:p>
            <a:r>
              <a:rPr lang="en-GB" sz="3200" dirty="0">
                <a:latin typeface="Eras Bold ITC" panose="020B0907030504020204" pitchFamily="34" charset="0"/>
              </a:rPr>
              <a:t>Future Scope</a:t>
            </a:r>
          </a:p>
          <a:p>
            <a:r>
              <a:rPr lang="en-GB" sz="1800" dirty="0">
                <a:latin typeface="Georgia Pro" panose="02040502050405020303" pitchFamily="18" charset="0"/>
              </a:rPr>
              <a:t>The future scope for addressing the proliferation of keyloggers and mitigating their threats in today's digital age is broad and promising. Here are some potential avenues for future development and improvement:</a:t>
            </a:r>
            <a:br>
              <a:rPr lang="en-GB" sz="1800" dirty="0">
                <a:latin typeface="Georgia Pro" panose="02040502050405020303" pitchFamily="18" charset="0"/>
              </a:rPr>
            </a:br>
            <a:endParaRPr lang="en-GB" sz="1800" dirty="0">
              <a:latin typeface="Georgia Pro" panose="02040502050405020303" pitchFamily="18" charset="0"/>
            </a:endParaRPr>
          </a:p>
          <a:p>
            <a:r>
              <a:rPr lang="en-GB" sz="2000" dirty="0">
                <a:latin typeface="Eras Bold ITC" panose="020B0907030504020204" pitchFamily="34" charset="0"/>
              </a:rPr>
              <a:t>1. Advanced Detection Techniques: </a:t>
            </a:r>
            <a:r>
              <a:rPr lang="en-GB" sz="1800" dirty="0">
                <a:latin typeface="Georgia Pro" panose="02040502050405020303" pitchFamily="18" charset="0"/>
              </a:rPr>
              <a:t>Continued research and development into advanced detection techniques such as machine learning, artificial intelligence, and behavioural analysis can enhance the effectiveness of keylogger detection and prevention systems. These technologies can improve the accuracy and efficiency of identifying and neutralizing keyloggers, even in the face of evolving threats and sophisticated attack techniques.</a:t>
            </a:r>
            <a:br>
              <a:rPr lang="en-GB" sz="1800" dirty="0">
                <a:latin typeface="Georgia Pro" panose="02040502050405020303" pitchFamily="18" charset="0"/>
              </a:rPr>
            </a:br>
            <a:endParaRPr lang="en-GB" sz="1800" dirty="0">
              <a:latin typeface="Georgia Pro" panose="02040502050405020303" pitchFamily="18" charset="0"/>
            </a:endParaRPr>
          </a:p>
          <a:p>
            <a:r>
              <a:rPr lang="en-GB" sz="2000" dirty="0">
                <a:latin typeface="Eras Bold ITC" panose="020B0907030504020204" pitchFamily="34" charset="0"/>
              </a:rPr>
              <a:t>2. Integration with Next-Generation Security Solutions: </a:t>
            </a:r>
            <a:r>
              <a:rPr lang="en-GB" sz="1800" dirty="0">
                <a:latin typeface="Georgia Pro" panose="02040502050405020303" pitchFamily="18" charset="0"/>
              </a:rPr>
              <a:t>Integration of keylogger detection and prevention capabilities with next-generation security solutions, such as endpoint detection and response (EDR), threat intelligence platforms (TIPs), and security information and event management (SIEM) systems, can provide comprehensive protection against a wide range of cyber threats. This integration allows for real-time threat detection, rapid response, and centralized management of security incidents.</a:t>
            </a:r>
            <a:br>
              <a:rPr lang="en-GB" sz="1800" dirty="0">
                <a:latin typeface="Georgia Pro" panose="02040502050405020303" pitchFamily="18" charset="0"/>
              </a:rPr>
            </a:br>
            <a:endParaRPr lang="en-GB" sz="1800" dirty="0">
              <a:latin typeface="Georgia Pro" panose="02040502050405020303" pitchFamily="18" charset="0"/>
            </a:endParaRPr>
          </a:p>
          <a:p>
            <a:r>
              <a:rPr lang="en-GB" sz="2000" dirty="0">
                <a:latin typeface="Eras Bold ITC" panose="020B0907030504020204" pitchFamily="34" charset="0"/>
              </a:rPr>
              <a:t>3. Behavioural Biometrics: </a:t>
            </a:r>
            <a:r>
              <a:rPr lang="en-GB" sz="1800" dirty="0">
                <a:latin typeface="Georgia Pro" panose="02040502050405020303" pitchFamily="18" charset="0"/>
              </a:rPr>
              <a:t>Incorporating behavioural biometrics, such as keystroke dynamics, mouse movements, and typing patterns, into keylogger detection systems can enhance authentication and identity verification processes. By </a:t>
            </a:r>
            <a:r>
              <a:rPr lang="en-GB" sz="1800" dirty="0" err="1">
                <a:latin typeface="Georgia Pro" panose="02040502050405020303" pitchFamily="18" charset="0"/>
              </a:rPr>
              <a:t>analyzing</a:t>
            </a:r>
            <a:r>
              <a:rPr lang="en-GB" sz="1800" dirty="0">
                <a:latin typeface="Georgia Pro" panose="02040502050405020303" pitchFamily="18" charset="0"/>
              </a:rPr>
              <a:t> unique behavioural patterns, organizations can strengthen access controls and detect unauthorized access attempts more effectively.</a:t>
            </a:r>
          </a:p>
          <a:p>
            <a:endParaRPr lang="en-GB" sz="1800" dirty="0">
              <a:latin typeface="Georgia Pro" panose="02040502050405020303" pitchFamily="18" charset="0"/>
            </a:endParaRPr>
          </a:p>
          <a:p>
            <a:endParaRPr lang="en-GB" sz="1800" dirty="0">
              <a:latin typeface="Georgia Pro" panose="02040502050405020303" pitchFamily="18" charset="0"/>
            </a:endParaRPr>
          </a:p>
        </p:txBody>
      </p:sp>
      <p:pic>
        <p:nvPicPr>
          <p:cNvPr id="4" name="Picture 3">
            <a:extLst>
              <a:ext uri="{FF2B5EF4-FFF2-40B4-BE49-F238E27FC236}">
                <a16:creationId xmlns:a16="http://schemas.microsoft.com/office/drawing/2014/main" id="{D30061DD-9208-95A2-73D6-5A09C115F4D6}"/>
              </a:ext>
            </a:extLst>
          </p:cNvPr>
          <p:cNvPicPr>
            <a:picLocks noChangeAspect="1"/>
          </p:cNvPicPr>
          <p:nvPr/>
        </p:nvPicPr>
        <p:blipFill>
          <a:blip r:embed="rId2">
            <a:alphaModFix amt="35000"/>
          </a:blip>
          <a:stretch>
            <a:fillRect/>
          </a:stretch>
        </p:blipFill>
        <p:spPr>
          <a:xfrm>
            <a:off x="1773932" y="1124744"/>
            <a:ext cx="7868748" cy="4105848"/>
          </a:xfrm>
          <a:prstGeom prst="ellipse">
            <a:avLst/>
          </a:prstGeom>
          <a:ln>
            <a:noFill/>
          </a:ln>
          <a:effectLst>
            <a:softEdge rad="112500"/>
          </a:effectLst>
        </p:spPr>
      </p:pic>
    </p:spTree>
    <p:extLst>
      <p:ext uri="{BB962C8B-B14F-4D97-AF65-F5344CB8AC3E}">
        <p14:creationId xmlns:p14="http://schemas.microsoft.com/office/powerpoint/2010/main" val="409986061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CF68FA8-E8DC-BA39-6D8C-108ADF89B7DE}"/>
              </a:ext>
            </a:extLst>
          </p:cNvPr>
          <p:cNvSpPr txBox="1"/>
          <p:nvPr/>
        </p:nvSpPr>
        <p:spPr>
          <a:xfrm>
            <a:off x="333772" y="116632"/>
            <a:ext cx="11855053" cy="6309420"/>
          </a:xfrm>
          <a:prstGeom prst="rect">
            <a:avLst/>
          </a:prstGeom>
          <a:noFill/>
        </p:spPr>
        <p:txBody>
          <a:bodyPr wrap="square">
            <a:spAutoFit/>
          </a:bodyPr>
          <a:lstStyle/>
          <a:p>
            <a:endParaRPr lang="en-GB" dirty="0"/>
          </a:p>
          <a:p>
            <a:r>
              <a:rPr lang="en-GB" sz="2000" dirty="0">
                <a:latin typeface="Eras Bold ITC" panose="020B0907030504020204" pitchFamily="34" charset="0"/>
              </a:rPr>
              <a:t>4. Cloud-Based Solutions: </a:t>
            </a:r>
            <a:r>
              <a:rPr lang="en-GB" dirty="0">
                <a:latin typeface="Georgia Pro" panose="02040502050405020303" pitchFamily="18" charset="0"/>
              </a:rPr>
              <a:t>Adoption of cloud-based keylogger detection and prevention solutions offers scalability, flexibility, and centralized management capabilities. Cloud-based platforms can provide real-time monitoring, threat intelligence sharing, and automated response capabilities, enabling organizations to adapt to dynamic cyber threats and scale their security operations efficiently.</a:t>
            </a:r>
          </a:p>
          <a:p>
            <a:endParaRPr lang="en-GB" dirty="0"/>
          </a:p>
          <a:p>
            <a:r>
              <a:rPr lang="en-GB" sz="2000" dirty="0">
                <a:latin typeface="Eras Bold ITC" panose="020B0907030504020204" pitchFamily="34" charset="0"/>
              </a:rPr>
              <a:t>5. User Education and Awareness: </a:t>
            </a:r>
            <a:r>
              <a:rPr lang="en-GB" dirty="0">
                <a:latin typeface="Georgia Pro" panose="02040502050405020303" pitchFamily="18" charset="0"/>
              </a:rPr>
              <a:t>Continued emphasis on user education and awareness initiatives is essential to empower individuals to recognize and mitigate keylogger threats effectively. Training programs, awareness campaigns, and security awareness tools can educate users about the risks associated with keyloggers, promote cybersecurity best practices, and foster a culture of cyber hygiene within organizations.</a:t>
            </a:r>
          </a:p>
          <a:p>
            <a:endParaRPr lang="en-GB" dirty="0"/>
          </a:p>
          <a:p>
            <a:r>
              <a:rPr lang="en-GB" sz="2000" dirty="0">
                <a:latin typeface="Eras Bold ITC" panose="020B0907030504020204" pitchFamily="34" charset="0"/>
              </a:rPr>
              <a:t>6. Regulatory Compliance: </a:t>
            </a:r>
            <a:r>
              <a:rPr lang="en-GB" dirty="0">
                <a:latin typeface="Georgia Pro" panose="02040502050405020303" pitchFamily="18" charset="0"/>
              </a:rPr>
              <a:t>Compliance with cybersecurity regulations and standards, such as GDPR, CCPA, and PCI DSS, will continue to drive investment in keylogger detection and prevention solutions. Organizations across various industries will prioritize implementing robust security measures to protect sensitive data and ensure compliance with regulatory requirements.</a:t>
            </a:r>
          </a:p>
          <a:p>
            <a:endParaRPr lang="en-GB" dirty="0"/>
          </a:p>
          <a:p>
            <a:r>
              <a:rPr lang="en-GB" sz="2000" dirty="0">
                <a:latin typeface="Eras Bold ITC" panose="020B0907030504020204" pitchFamily="34" charset="0"/>
              </a:rPr>
              <a:t>7. Collaboration and Information Sharing: </a:t>
            </a:r>
            <a:r>
              <a:rPr lang="en-GB" dirty="0">
                <a:latin typeface="Georgia Pro" panose="02040502050405020303" pitchFamily="18" charset="0"/>
              </a:rPr>
              <a:t>Collaboration among cybersecurity professionals, industry stakeholders, and law enforcement agencies is crucial for sharing threat intelligence, best practices, and mitigation strategies. By fostering collaboration and information sharing initiatives, organizations can stay ahead of emerging threats and enhance collective cybersecurity resilience.</a:t>
            </a:r>
            <a:br>
              <a:rPr lang="en-GB" sz="2000" dirty="0">
                <a:latin typeface="Georgia Pro" panose="02040502050405020303" pitchFamily="18" charset="0"/>
              </a:rPr>
            </a:br>
            <a:br>
              <a:rPr lang="en-GB" dirty="0">
                <a:latin typeface="Georgia Pro" panose="02040502050405020303" pitchFamily="18" charset="0"/>
              </a:rPr>
            </a:br>
            <a:endParaRPr lang="en-IN" dirty="0"/>
          </a:p>
        </p:txBody>
      </p:sp>
      <p:pic>
        <p:nvPicPr>
          <p:cNvPr id="4" name="Picture 3">
            <a:extLst>
              <a:ext uri="{FF2B5EF4-FFF2-40B4-BE49-F238E27FC236}">
                <a16:creationId xmlns:a16="http://schemas.microsoft.com/office/drawing/2014/main" id="{304C85F2-4BD4-456E-23EF-62F10DE3ED7E}"/>
              </a:ext>
            </a:extLst>
          </p:cNvPr>
          <p:cNvPicPr>
            <a:picLocks noChangeAspect="1"/>
          </p:cNvPicPr>
          <p:nvPr/>
        </p:nvPicPr>
        <p:blipFill>
          <a:blip r:embed="rId2">
            <a:alphaModFix amt="35000"/>
          </a:blip>
          <a:stretch>
            <a:fillRect/>
          </a:stretch>
        </p:blipFill>
        <p:spPr>
          <a:xfrm>
            <a:off x="2345801" y="431948"/>
            <a:ext cx="7497221" cy="5077534"/>
          </a:xfrm>
          <a:prstGeom prst="ellipse">
            <a:avLst/>
          </a:prstGeom>
          <a:ln>
            <a:noFill/>
          </a:ln>
          <a:effectLst>
            <a:softEdge rad="112500"/>
          </a:effectLst>
        </p:spPr>
      </p:pic>
    </p:spTree>
    <p:extLst>
      <p:ext uri="{BB962C8B-B14F-4D97-AF65-F5344CB8AC3E}">
        <p14:creationId xmlns:p14="http://schemas.microsoft.com/office/powerpoint/2010/main" val="3470315424"/>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AA6A66C-4646-2D1C-E1C7-C5DC6793F118}"/>
              </a:ext>
            </a:extLst>
          </p:cNvPr>
          <p:cNvSpPr txBox="1"/>
          <p:nvPr/>
        </p:nvSpPr>
        <p:spPr>
          <a:xfrm>
            <a:off x="333772" y="214064"/>
            <a:ext cx="9793088" cy="5293757"/>
          </a:xfrm>
          <a:prstGeom prst="rect">
            <a:avLst/>
          </a:prstGeom>
          <a:noFill/>
        </p:spPr>
        <p:txBody>
          <a:bodyPr wrap="square">
            <a:spAutoFit/>
          </a:bodyPr>
          <a:lstStyle/>
          <a:p>
            <a:r>
              <a:rPr lang="en-GB" sz="3200" dirty="0">
                <a:latin typeface="Eras Bold ITC" panose="020B0907030504020204" pitchFamily="34" charset="0"/>
              </a:rPr>
              <a:t>References</a:t>
            </a:r>
            <a:br>
              <a:rPr lang="en-GB" sz="1800" dirty="0">
                <a:latin typeface="Georgia Pro" panose="02040502050405020303" pitchFamily="18" charset="0"/>
              </a:rPr>
            </a:br>
            <a:br>
              <a:rPr lang="en-GB" sz="1800" dirty="0">
                <a:latin typeface="Georgia Pro" panose="02040502050405020303" pitchFamily="18" charset="0"/>
              </a:rPr>
            </a:br>
            <a:br>
              <a:rPr lang="en-GB" sz="1800" dirty="0">
                <a:latin typeface="Georgia Pro" panose="02040502050405020303" pitchFamily="18" charset="0"/>
              </a:rPr>
            </a:br>
            <a:br>
              <a:rPr lang="en-GB" sz="1800" dirty="0">
                <a:latin typeface="Georgia Pro" panose="02040502050405020303" pitchFamily="18" charset="0"/>
              </a:rPr>
            </a:br>
            <a:br>
              <a:rPr lang="en-GB" sz="1800" dirty="0">
                <a:latin typeface="Georgia Pro" panose="02040502050405020303" pitchFamily="18" charset="0"/>
              </a:rPr>
            </a:br>
            <a:br>
              <a:rPr lang="en-GB" sz="1800" dirty="0">
                <a:latin typeface="Georgia Pro" panose="02040502050405020303" pitchFamily="18" charset="0"/>
              </a:rPr>
            </a:br>
            <a:br>
              <a:rPr lang="en-GB" sz="1800" dirty="0">
                <a:latin typeface="Georgia Pro" panose="02040502050405020303" pitchFamily="18" charset="0"/>
              </a:rPr>
            </a:br>
            <a:br>
              <a:rPr lang="en-GB" sz="1800" dirty="0">
                <a:latin typeface="Georgia Pro" panose="02040502050405020303" pitchFamily="18" charset="0"/>
              </a:rPr>
            </a:br>
            <a:br>
              <a:rPr lang="en-GB" sz="1800" dirty="0">
                <a:latin typeface="Georgia Pro" panose="02040502050405020303" pitchFamily="18" charset="0"/>
              </a:rPr>
            </a:br>
            <a:br>
              <a:rPr lang="en-GB" sz="1800" dirty="0">
                <a:latin typeface="Georgia Pro" panose="02040502050405020303" pitchFamily="18" charset="0"/>
              </a:rPr>
            </a:br>
            <a:br>
              <a:rPr lang="en-GB" sz="1800" dirty="0">
                <a:latin typeface="Georgia Pro" panose="02040502050405020303" pitchFamily="18" charset="0"/>
              </a:rPr>
            </a:br>
            <a:br>
              <a:rPr lang="en-GB" sz="1800" dirty="0">
                <a:latin typeface="Georgia Pro" panose="02040502050405020303" pitchFamily="18" charset="0"/>
              </a:rPr>
            </a:br>
            <a:br>
              <a:rPr lang="en-GB" sz="1800" dirty="0">
                <a:latin typeface="Georgia Pro" panose="02040502050405020303" pitchFamily="18" charset="0"/>
              </a:rPr>
            </a:br>
            <a:br>
              <a:rPr lang="en-GB" sz="1800" dirty="0">
                <a:latin typeface="Georgia Pro" panose="02040502050405020303" pitchFamily="18" charset="0"/>
              </a:rPr>
            </a:br>
            <a:br>
              <a:rPr lang="en-GB" sz="1800" dirty="0">
                <a:latin typeface="Georgia Pro" panose="02040502050405020303" pitchFamily="18" charset="0"/>
              </a:rPr>
            </a:br>
            <a:br>
              <a:rPr lang="en-GB" sz="1800" dirty="0">
                <a:latin typeface="Georgia Pro" panose="02040502050405020303" pitchFamily="18" charset="0"/>
              </a:rPr>
            </a:br>
            <a:br>
              <a:rPr lang="en-GB" sz="1800" dirty="0">
                <a:latin typeface="Georgia Pro" panose="02040502050405020303" pitchFamily="18" charset="0"/>
              </a:rPr>
            </a:br>
            <a:endParaRPr lang="en-US" sz="1800" dirty="0">
              <a:latin typeface="Georgia Pro" panose="02040502050405020303" pitchFamily="18" charset="0"/>
            </a:endParaRPr>
          </a:p>
        </p:txBody>
      </p:sp>
      <p:sp>
        <p:nvSpPr>
          <p:cNvPr id="5" name="TextBox 4">
            <a:extLst>
              <a:ext uri="{FF2B5EF4-FFF2-40B4-BE49-F238E27FC236}">
                <a16:creationId xmlns:a16="http://schemas.microsoft.com/office/drawing/2014/main" id="{688CDC1F-221D-0550-FC5F-B4414BEA3466}"/>
              </a:ext>
            </a:extLst>
          </p:cNvPr>
          <p:cNvSpPr txBox="1"/>
          <p:nvPr/>
        </p:nvSpPr>
        <p:spPr>
          <a:xfrm>
            <a:off x="303465" y="493783"/>
            <a:ext cx="10873208" cy="4893647"/>
          </a:xfrm>
          <a:prstGeom prst="rect">
            <a:avLst/>
          </a:prstGeom>
          <a:noFill/>
        </p:spPr>
        <p:txBody>
          <a:bodyPr wrap="square">
            <a:spAutoFit/>
          </a:bodyPr>
          <a:lstStyle/>
          <a:p>
            <a:r>
              <a:rPr lang="en-GB" dirty="0"/>
              <a:t> </a:t>
            </a:r>
          </a:p>
          <a:p>
            <a:endParaRPr lang="en-GB" sz="1600" dirty="0">
              <a:latin typeface="Georgia Pro" panose="02040502050405020303" pitchFamily="18" charset="0"/>
            </a:endParaRPr>
          </a:p>
          <a:p>
            <a:r>
              <a:rPr lang="en-GB" sz="2000" dirty="0">
                <a:latin typeface="Georgia Pro" panose="02040502050405020303" pitchFamily="18" charset="0"/>
              </a:rPr>
              <a:t>Adnan, N., Faisal, M., </a:t>
            </a:r>
            <a:r>
              <a:rPr lang="en-GB" sz="2000" dirty="0" err="1">
                <a:latin typeface="Georgia Pro" panose="02040502050405020303" pitchFamily="18" charset="0"/>
              </a:rPr>
              <a:t>Aljumah</a:t>
            </a:r>
            <a:r>
              <a:rPr lang="en-GB" sz="2000" dirty="0">
                <a:latin typeface="Georgia Pro" panose="02040502050405020303" pitchFamily="18" charset="0"/>
              </a:rPr>
              <a:t>, A., &amp; </a:t>
            </a:r>
            <a:r>
              <a:rPr lang="en-GB" sz="2000" dirty="0" err="1">
                <a:latin typeface="Georgia Pro" panose="02040502050405020303" pitchFamily="18" charset="0"/>
              </a:rPr>
              <a:t>Alzahrani</a:t>
            </a:r>
            <a:r>
              <a:rPr lang="en-GB" sz="2000" dirty="0">
                <a:latin typeface="Georgia Pro" panose="02040502050405020303" pitchFamily="18" charset="0"/>
              </a:rPr>
              <a:t>, A. (2020). "Keylogger Detection and Prevention Techniques: A Review." In 2020 6th International Conference on Computer and Technology Applications (ICCTA) (pp. 1-6). IEEE.</a:t>
            </a:r>
          </a:p>
          <a:p>
            <a:endParaRPr lang="en-GB" sz="2000" dirty="0">
              <a:latin typeface="Georgia Pro" panose="02040502050405020303" pitchFamily="18" charset="0"/>
            </a:endParaRPr>
          </a:p>
          <a:p>
            <a:r>
              <a:rPr lang="en-GB" sz="2000" dirty="0" err="1">
                <a:latin typeface="Georgia Pro" panose="02040502050405020303" pitchFamily="18" charset="0"/>
              </a:rPr>
              <a:t>Scarfone</a:t>
            </a:r>
            <a:r>
              <a:rPr lang="en-GB" sz="2000" dirty="0">
                <a:latin typeface="Georgia Pro" panose="02040502050405020303" pitchFamily="18" charset="0"/>
              </a:rPr>
              <a:t>, K., &amp; Mell, P. (2007). "Guide to Intrusion Detection and Prevention Systems (IDPS)". NIST Special Publication 800-94.</a:t>
            </a:r>
          </a:p>
          <a:p>
            <a:endParaRPr lang="en-GB" sz="2000" dirty="0">
              <a:latin typeface="Georgia Pro" panose="02040502050405020303" pitchFamily="18" charset="0"/>
            </a:endParaRPr>
          </a:p>
          <a:p>
            <a:r>
              <a:rPr lang="en-GB" sz="2000" dirty="0">
                <a:latin typeface="Georgia Pro" panose="02040502050405020303" pitchFamily="18" charset="0"/>
              </a:rPr>
              <a:t>Sood, A. K., &amp; </a:t>
            </a:r>
            <a:r>
              <a:rPr lang="en-GB" sz="2000" dirty="0" err="1">
                <a:latin typeface="Georgia Pro" panose="02040502050405020303" pitchFamily="18" charset="0"/>
              </a:rPr>
              <a:t>Enbody</a:t>
            </a:r>
            <a:r>
              <a:rPr lang="en-GB" sz="2000" dirty="0">
                <a:latin typeface="Georgia Pro" panose="02040502050405020303" pitchFamily="18" charset="0"/>
              </a:rPr>
              <a:t>, R. J. (2008). "Detecting and Defending against Keylogger Attacks". Communications of the ACM, 51(10), 38-45.</a:t>
            </a:r>
          </a:p>
          <a:p>
            <a:endParaRPr lang="en-GB" sz="2000" dirty="0">
              <a:latin typeface="Georgia Pro" panose="02040502050405020303" pitchFamily="18" charset="0"/>
            </a:endParaRPr>
          </a:p>
          <a:p>
            <a:endParaRPr lang="en-GB" sz="2000" dirty="0">
              <a:latin typeface="Georgia Pro" panose="02040502050405020303" pitchFamily="18" charset="0"/>
            </a:endParaRPr>
          </a:p>
          <a:p>
            <a:r>
              <a:rPr lang="en-GB" sz="2000" dirty="0" err="1">
                <a:latin typeface="Georgia Pro" panose="02040502050405020303" pitchFamily="18" charset="0"/>
              </a:rPr>
              <a:t>Kshetri</a:t>
            </a:r>
            <a:r>
              <a:rPr lang="en-GB" sz="2000" dirty="0">
                <a:latin typeface="Georgia Pro" panose="02040502050405020303" pitchFamily="18" charset="0"/>
              </a:rPr>
              <a:t>, N. (2020). "Privacy, Cybersecurity, and Digital Surveillance in Latin America: A Tech-Policy Perspective". Information Technology for Development, 26(2), 279-303.</a:t>
            </a:r>
          </a:p>
          <a:p>
            <a:endParaRPr lang="en-GB" dirty="0"/>
          </a:p>
        </p:txBody>
      </p:sp>
      <p:pic>
        <p:nvPicPr>
          <p:cNvPr id="4" name="Picture 3">
            <a:extLst>
              <a:ext uri="{FF2B5EF4-FFF2-40B4-BE49-F238E27FC236}">
                <a16:creationId xmlns:a16="http://schemas.microsoft.com/office/drawing/2014/main" id="{5A44945E-C408-71FA-C207-3668056F0DB4}"/>
              </a:ext>
            </a:extLst>
          </p:cNvPr>
          <p:cNvPicPr>
            <a:picLocks noChangeAspect="1"/>
          </p:cNvPicPr>
          <p:nvPr/>
        </p:nvPicPr>
        <p:blipFill>
          <a:blip r:embed="rId2">
            <a:alphaModFix amt="35000"/>
          </a:blip>
          <a:stretch>
            <a:fillRect/>
          </a:stretch>
        </p:blipFill>
        <p:spPr>
          <a:xfrm>
            <a:off x="405780" y="908720"/>
            <a:ext cx="10873208" cy="4478710"/>
          </a:xfrm>
          <a:prstGeom prst="rect">
            <a:avLst/>
          </a:prstGeom>
          <a:ln>
            <a:noFill/>
          </a:ln>
          <a:effectLst>
            <a:softEdge rad="112500"/>
          </a:effectLst>
        </p:spPr>
      </p:pic>
    </p:spTree>
    <p:extLst>
      <p:ext uri="{BB962C8B-B14F-4D97-AF65-F5344CB8AC3E}">
        <p14:creationId xmlns:p14="http://schemas.microsoft.com/office/powerpoint/2010/main" val="536346955"/>
      </p:ext>
    </p:ext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A6FBD41-F07F-E370-2531-394B58F0F512}"/>
              </a:ext>
            </a:extLst>
          </p:cNvPr>
          <p:cNvPicPr>
            <a:picLocks noChangeAspect="1"/>
          </p:cNvPicPr>
          <p:nvPr/>
        </p:nvPicPr>
        <p:blipFill>
          <a:blip r:embed="rId2">
            <a:alphaModFix amt="5000"/>
          </a:blip>
          <a:stretch>
            <a:fillRect/>
          </a:stretch>
        </p:blipFill>
        <p:spPr>
          <a:xfrm>
            <a:off x="3142084" y="1555142"/>
            <a:ext cx="4176464" cy="1873858"/>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pic>
        <p:nvPicPr>
          <p:cNvPr id="5" name="Picture 4">
            <a:extLst>
              <a:ext uri="{FF2B5EF4-FFF2-40B4-BE49-F238E27FC236}">
                <a16:creationId xmlns:a16="http://schemas.microsoft.com/office/drawing/2014/main" id="{D8D0C354-E8AF-2B4D-27EB-638375896967}"/>
              </a:ext>
            </a:extLst>
          </p:cNvPr>
          <p:cNvPicPr>
            <a:picLocks noChangeAspect="1"/>
          </p:cNvPicPr>
          <p:nvPr/>
        </p:nvPicPr>
        <p:blipFill>
          <a:blip r:embed="rId3">
            <a:alphaModFix amt="50000"/>
          </a:blip>
          <a:stretch>
            <a:fillRect/>
          </a:stretch>
        </p:blipFill>
        <p:spPr>
          <a:xfrm flipH="1">
            <a:off x="2998068" y="404664"/>
            <a:ext cx="4968552" cy="3744415"/>
          </a:xfrm>
          <a:prstGeom prst="rect">
            <a:avLst/>
          </a:prstGeom>
          <a:ln>
            <a:noFill/>
          </a:ln>
          <a:effectLst>
            <a:softEdge rad="112500"/>
          </a:effectLst>
        </p:spPr>
      </p:pic>
      <p:sp>
        <p:nvSpPr>
          <p:cNvPr id="7" name="TextBox 6">
            <a:extLst>
              <a:ext uri="{FF2B5EF4-FFF2-40B4-BE49-F238E27FC236}">
                <a16:creationId xmlns:a16="http://schemas.microsoft.com/office/drawing/2014/main" id="{BBFAA005-4B89-088D-A25A-123BE3025A4C}"/>
              </a:ext>
            </a:extLst>
          </p:cNvPr>
          <p:cNvSpPr txBox="1"/>
          <p:nvPr/>
        </p:nvSpPr>
        <p:spPr>
          <a:xfrm>
            <a:off x="2053738" y="1834321"/>
            <a:ext cx="7069392" cy="1569660"/>
          </a:xfrm>
          <a:prstGeom prst="rect">
            <a:avLst/>
          </a:prstGeom>
          <a:noFill/>
        </p:spPr>
        <p:txBody>
          <a:bodyPr wrap="square">
            <a:spAutoFit/>
          </a:bodyPr>
          <a:lstStyle/>
          <a:p>
            <a:pPr algn="ctr"/>
            <a:r>
              <a:rPr lang="en-IN" sz="9600" dirty="0">
                <a:latin typeface="Brush Script MT" panose="03060802040406070304" pitchFamily="66" charset="0"/>
              </a:rPr>
              <a:t>Thankyou</a:t>
            </a:r>
          </a:p>
        </p:txBody>
      </p:sp>
    </p:spTree>
    <p:extLst>
      <p:ext uri="{BB962C8B-B14F-4D97-AF65-F5344CB8AC3E}">
        <p14:creationId xmlns:p14="http://schemas.microsoft.com/office/powerpoint/2010/main" val="1293685179"/>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Eras Bold ITC" panose="020B0907030504020204" pitchFamily="34" charset="0"/>
              </a:rPr>
              <a:t>AGENDA</a:t>
            </a:r>
          </a:p>
        </p:txBody>
      </p:sp>
      <p:sp>
        <p:nvSpPr>
          <p:cNvPr id="3" name="Content Placeholder 2"/>
          <p:cNvSpPr>
            <a:spLocks noGrp="1"/>
          </p:cNvSpPr>
          <p:nvPr>
            <p:ph idx="1"/>
          </p:nvPr>
        </p:nvSpPr>
        <p:spPr/>
        <p:txBody>
          <a:bodyPr>
            <a:normAutofit fontScale="25000" lnSpcReduction="20000"/>
          </a:bodyPr>
          <a:lstStyle/>
          <a:p>
            <a:pPr>
              <a:buFont typeface="Wingdings" panose="05000000000000000000" pitchFamily="2" charset="2"/>
              <a:buChar char="ü"/>
            </a:pPr>
            <a:r>
              <a:rPr lang="en-GB" sz="9600" dirty="0">
                <a:latin typeface="Georgia Pro" panose="02040502050405020303" pitchFamily="18" charset="0"/>
              </a:rPr>
              <a:t>Problem Statement </a:t>
            </a:r>
          </a:p>
          <a:p>
            <a:pPr>
              <a:buFont typeface="Wingdings" panose="05000000000000000000" pitchFamily="2" charset="2"/>
              <a:buChar char="ü"/>
            </a:pPr>
            <a:r>
              <a:rPr lang="en-GB" sz="9600" dirty="0">
                <a:latin typeface="Georgia Pro" panose="02040502050405020303" pitchFamily="18" charset="0"/>
              </a:rPr>
              <a:t>Proposed System/Solution</a:t>
            </a:r>
          </a:p>
          <a:p>
            <a:pPr>
              <a:buFont typeface="Wingdings" panose="05000000000000000000" pitchFamily="2" charset="2"/>
              <a:buChar char="ü"/>
            </a:pPr>
            <a:r>
              <a:rPr lang="en-GB" sz="9600" dirty="0">
                <a:latin typeface="Georgia Pro" panose="02040502050405020303" pitchFamily="18" charset="0"/>
              </a:rPr>
              <a:t>System Development Approach(Technology Used)</a:t>
            </a:r>
          </a:p>
          <a:p>
            <a:pPr>
              <a:buFont typeface="Wingdings" panose="05000000000000000000" pitchFamily="2" charset="2"/>
              <a:buChar char="ü"/>
            </a:pPr>
            <a:r>
              <a:rPr lang="en-GB" sz="9600" dirty="0">
                <a:latin typeface="Georgia Pro" panose="02040502050405020303" pitchFamily="18" charset="0"/>
              </a:rPr>
              <a:t>Algorithm &amp; Deployment</a:t>
            </a:r>
          </a:p>
          <a:p>
            <a:pPr>
              <a:buFont typeface="Wingdings" panose="05000000000000000000" pitchFamily="2" charset="2"/>
              <a:buChar char="ü"/>
            </a:pPr>
            <a:r>
              <a:rPr lang="en-GB" sz="9600" dirty="0">
                <a:latin typeface="Georgia Pro" panose="02040502050405020303" pitchFamily="18" charset="0"/>
              </a:rPr>
              <a:t>Result (Output Image)</a:t>
            </a:r>
          </a:p>
          <a:p>
            <a:pPr>
              <a:buFont typeface="Wingdings" panose="05000000000000000000" pitchFamily="2" charset="2"/>
              <a:buChar char="ü"/>
            </a:pPr>
            <a:r>
              <a:rPr lang="en-GB" sz="9600" dirty="0">
                <a:latin typeface="Georgia Pro" panose="02040502050405020303" pitchFamily="18" charset="0"/>
              </a:rPr>
              <a:t>Conclusion</a:t>
            </a:r>
          </a:p>
          <a:p>
            <a:pPr>
              <a:buFont typeface="Wingdings" panose="05000000000000000000" pitchFamily="2" charset="2"/>
              <a:buChar char="ü"/>
            </a:pPr>
            <a:r>
              <a:rPr lang="en-GB" sz="9600" dirty="0">
                <a:latin typeface="Georgia Pro" panose="02040502050405020303" pitchFamily="18" charset="0"/>
              </a:rPr>
              <a:t>Future Scope</a:t>
            </a:r>
          </a:p>
          <a:p>
            <a:pPr>
              <a:buFont typeface="Wingdings" panose="05000000000000000000" pitchFamily="2" charset="2"/>
              <a:buChar char="ü"/>
            </a:pPr>
            <a:r>
              <a:rPr lang="en-GB" sz="9600" dirty="0">
                <a:latin typeface="Georgia Pro" panose="02040502050405020303" pitchFamily="18" charset="0"/>
              </a:rPr>
              <a:t>References</a:t>
            </a:r>
            <a:endParaRPr lang="en-US" sz="9600" dirty="0">
              <a:latin typeface="Georgia Pro" panose="02040502050405020303" pitchFamily="18" charset="0"/>
            </a:endParaRPr>
          </a:p>
          <a:p>
            <a:pPr marL="0" indent="0">
              <a:buNone/>
            </a:pPr>
            <a:r>
              <a:rPr lang="en-US" dirty="0"/>
              <a:t> </a:t>
            </a:r>
          </a:p>
        </p:txBody>
      </p:sp>
      <p:pic>
        <p:nvPicPr>
          <p:cNvPr id="5" name="Picture 4">
            <a:extLst>
              <a:ext uri="{FF2B5EF4-FFF2-40B4-BE49-F238E27FC236}">
                <a16:creationId xmlns:a16="http://schemas.microsoft.com/office/drawing/2014/main" id="{6B6DC7B8-F625-227D-F1E7-B6DD027FF541}"/>
              </a:ext>
            </a:extLst>
          </p:cNvPr>
          <p:cNvPicPr>
            <a:picLocks noChangeAspect="1"/>
          </p:cNvPicPr>
          <p:nvPr/>
        </p:nvPicPr>
        <p:blipFill>
          <a:blip r:embed="rId3"/>
          <a:stretch>
            <a:fillRect/>
          </a:stretch>
        </p:blipFill>
        <p:spPr>
          <a:xfrm>
            <a:off x="8614692" y="353778"/>
            <a:ext cx="3368691" cy="5112568"/>
          </a:xfrm>
          <a:prstGeom prst="rect">
            <a:avLst/>
          </a:prstGeom>
          <a:ln>
            <a:noFill/>
          </a:ln>
          <a:effectLst>
            <a:softEdge rad="112500"/>
          </a:effectLst>
        </p:spPr>
      </p:pic>
    </p:spTree>
    <p:extLst>
      <p:ext uri="{BB962C8B-B14F-4D97-AF65-F5344CB8AC3E}">
        <p14:creationId xmlns:p14="http://schemas.microsoft.com/office/powerpoint/2010/main" val="2995321941"/>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122" y="804520"/>
            <a:ext cx="6999854" cy="1049235"/>
          </a:xfrm>
        </p:spPr>
        <p:txBody>
          <a:bodyPr/>
          <a:lstStyle/>
          <a:p>
            <a:r>
              <a:rPr lang="en-US" dirty="0"/>
              <a:t> </a:t>
            </a:r>
            <a:r>
              <a:rPr lang="en-US" cap="none" dirty="0">
                <a:latin typeface="Eras Bold ITC" panose="020B0907030504020204" pitchFamily="34" charset="0"/>
              </a:rPr>
              <a:t>Problem Statement</a:t>
            </a:r>
            <a:endParaRPr lang="en-US" dirty="0">
              <a:latin typeface="Eras Bold ITC" panose="020B0907030504020204" pitchFamily="34" charset="0"/>
            </a:endParaRPr>
          </a:p>
        </p:txBody>
      </p:sp>
      <p:sp>
        <p:nvSpPr>
          <p:cNvPr id="3" name="Content Placeholder 2"/>
          <p:cNvSpPr>
            <a:spLocks noGrp="1"/>
          </p:cNvSpPr>
          <p:nvPr>
            <p:ph idx="1"/>
          </p:nvPr>
        </p:nvSpPr>
        <p:spPr>
          <a:xfrm>
            <a:off x="4222204" y="2015733"/>
            <a:ext cx="6829772" cy="3450613"/>
          </a:xfrm>
        </p:spPr>
        <p:txBody>
          <a:bodyPr/>
          <a:lstStyle/>
          <a:p>
            <a:pPr marL="0" indent="0" algn="just">
              <a:buNone/>
            </a:pPr>
            <a:r>
              <a:rPr lang="en-GB" b="0" i="0" dirty="0">
                <a:effectLst/>
                <a:latin typeface="Georgia Pro" panose="02040502050405020303" pitchFamily="18" charset="0"/>
              </a:rPr>
              <a:t>In today's digital age, where cybersecurity threats loom large, one of the significant concerns is the proliferation of keyloggers, stealthy software tools designed to monitor and record keystrokes on a user's computer without their knowledge. Keyloggers pose a severe threat to individuals and organizations as they can capture sensitive information such as passwords, credit card details, and other personal data, leading to identity theft, financial loss, and privacy breaches.  </a:t>
            </a:r>
            <a:endParaRPr lang="en-US" dirty="0">
              <a:latin typeface="Georgia Pro" panose="02040502050405020303" pitchFamily="18" charset="0"/>
            </a:endParaRPr>
          </a:p>
        </p:txBody>
      </p:sp>
      <p:pic>
        <p:nvPicPr>
          <p:cNvPr id="5" name="Picture 4">
            <a:extLst>
              <a:ext uri="{FF2B5EF4-FFF2-40B4-BE49-F238E27FC236}">
                <a16:creationId xmlns:a16="http://schemas.microsoft.com/office/drawing/2014/main" id="{BE66783A-BB81-8608-E5BC-D783C912A5F0}"/>
              </a:ext>
            </a:extLst>
          </p:cNvPr>
          <p:cNvPicPr>
            <a:picLocks noChangeAspect="1"/>
          </p:cNvPicPr>
          <p:nvPr/>
        </p:nvPicPr>
        <p:blipFill>
          <a:blip r:embed="rId2"/>
          <a:stretch>
            <a:fillRect/>
          </a:stretch>
        </p:blipFill>
        <p:spPr>
          <a:xfrm>
            <a:off x="117748" y="188640"/>
            <a:ext cx="3934374" cy="5887839"/>
          </a:xfrm>
          <a:prstGeom prst="rect">
            <a:avLst/>
          </a:prstGeom>
        </p:spPr>
      </p:pic>
    </p:spTree>
    <p:extLst>
      <p:ext uri="{BB962C8B-B14F-4D97-AF65-F5344CB8AC3E}">
        <p14:creationId xmlns:p14="http://schemas.microsoft.com/office/powerpoint/2010/main" val="3422892359"/>
      </p:ext>
    </p:ext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61764" y="116632"/>
            <a:ext cx="9602787" cy="1058862"/>
          </a:xfrm>
        </p:spPr>
        <p:txBody>
          <a:bodyPr/>
          <a:lstStyle/>
          <a:p>
            <a:r>
              <a:rPr lang="en-GB" sz="3200" cap="none" dirty="0">
                <a:latin typeface="Eras Bold ITC" panose="020B0907030504020204" pitchFamily="34" charset="0"/>
              </a:rPr>
              <a:t>Proposed System/Solution</a:t>
            </a:r>
            <a:br>
              <a:rPr lang="en-GB" sz="3200" dirty="0">
                <a:latin typeface="Georgia Pro" panose="02040502050405020303" pitchFamily="18" charset="0"/>
              </a:rPr>
            </a:br>
            <a:endParaRPr lang="en-US" dirty="0"/>
          </a:p>
        </p:txBody>
      </p:sp>
      <p:sp>
        <p:nvSpPr>
          <p:cNvPr id="3" name="Content Placeholder 2"/>
          <p:cNvSpPr>
            <a:spLocks noGrp="1"/>
          </p:cNvSpPr>
          <p:nvPr>
            <p:ph sz="half" idx="4294967295"/>
          </p:nvPr>
        </p:nvSpPr>
        <p:spPr>
          <a:xfrm>
            <a:off x="-1754460" y="980728"/>
            <a:ext cx="13825535" cy="5040560"/>
          </a:xfrm>
        </p:spPr>
        <p:txBody>
          <a:bodyPr>
            <a:normAutofit/>
          </a:bodyPr>
          <a:lstStyle/>
          <a:p>
            <a:pPr marL="1828252" lvl="4" indent="0">
              <a:buNone/>
            </a:pPr>
            <a:r>
              <a:rPr lang="en-GB" sz="2000" dirty="0">
                <a:latin typeface="Georgia Pro" panose="02040502050405020303" pitchFamily="18" charset="0"/>
              </a:rPr>
              <a:t>To address the threat posed by keyloggers, a comprehensive Keylogger Detection and Prevention System can be implemented. This system will incorporate advanced technologies and methodologies to detect and neutralize keyloggers, safeguarding users' sensitive information and protecting against identity theft, financial loss, and privacy breaches</a:t>
            </a:r>
            <a:r>
              <a:rPr lang="en-GB" dirty="0"/>
              <a:t>.</a:t>
            </a:r>
          </a:p>
          <a:p>
            <a:pPr marL="1828252" lvl="4" indent="0">
              <a:buNone/>
            </a:pPr>
            <a:endParaRPr lang="en-GB" sz="2000" dirty="0">
              <a:latin typeface="Eras Bold ITC" panose="020B0907030504020204" pitchFamily="34" charset="0"/>
            </a:endParaRPr>
          </a:p>
          <a:p>
            <a:pPr marL="1828252" lvl="4" indent="0">
              <a:buNone/>
            </a:pPr>
            <a:r>
              <a:rPr lang="en-GB" sz="2000" dirty="0">
                <a:latin typeface="Eras Bold ITC" panose="020B0907030504020204" pitchFamily="34" charset="0"/>
              </a:rPr>
              <a:t> Real-time Monitoring: </a:t>
            </a:r>
            <a:r>
              <a:rPr lang="en-GB" sz="2000" dirty="0">
                <a:latin typeface="Georgia Pro" panose="02040502050405020303" pitchFamily="18" charset="0"/>
              </a:rPr>
              <a:t>Implement real-time monitoring of system activities to detect any suspicious behaviour indicative of keylogger activity. This includes monitoring keystrokes, file access, network traffic, and system processes.</a:t>
            </a:r>
          </a:p>
          <a:p>
            <a:pPr marL="1828252" lvl="4" indent="0">
              <a:buNone/>
            </a:pPr>
            <a:r>
              <a:rPr lang="en-US" sz="2000" dirty="0">
                <a:latin typeface="Eras Bold ITC" panose="020B0907030504020204" pitchFamily="34" charset="0"/>
              </a:rPr>
              <a:t>Behavioral Analysis: </a:t>
            </a:r>
            <a:r>
              <a:rPr lang="en-US" sz="2000" dirty="0">
                <a:latin typeface="Georgia Pro" panose="02040502050405020303" pitchFamily="18" charset="0"/>
              </a:rPr>
              <a:t>Utilize behavioral analysis techniques to identify deviations from normal user behavior that may indicate the presence of a keylogger. Analyze patterns of keystrokes, application usage, and system interactions to detect anomalies.</a:t>
            </a:r>
          </a:p>
          <a:p>
            <a:pPr marL="1828252" lvl="4" indent="0">
              <a:buNone/>
            </a:pPr>
            <a:endParaRPr lang="en-US" dirty="0"/>
          </a:p>
        </p:txBody>
      </p:sp>
      <p:pic>
        <p:nvPicPr>
          <p:cNvPr id="9" name="Picture 8">
            <a:extLst>
              <a:ext uri="{FF2B5EF4-FFF2-40B4-BE49-F238E27FC236}">
                <a16:creationId xmlns:a16="http://schemas.microsoft.com/office/drawing/2014/main" id="{3E45BE5B-3964-1C20-964F-45E04773B590}"/>
              </a:ext>
            </a:extLst>
          </p:cNvPr>
          <p:cNvPicPr>
            <a:picLocks noChangeAspect="1"/>
          </p:cNvPicPr>
          <p:nvPr/>
        </p:nvPicPr>
        <p:blipFill>
          <a:blip r:embed="rId2">
            <a:alphaModFix amt="35000"/>
          </a:blip>
          <a:stretch>
            <a:fillRect/>
          </a:stretch>
        </p:blipFill>
        <p:spPr>
          <a:xfrm>
            <a:off x="6382444" y="802718"/>
            <a:ext cx="5328592" cy="4564238"/>
          </a:xfrm>
          <a:prstGeom prst="rect">
            <a:avLst/>
          </a:prstGeom>
          <a:ln>
            <a:noFill/>
          </a:ln>
          <a:effectLst>
            <a:softEdge rad="112500"/>
          </a:effectLst>
        </p:spPr>
      </p:pic>
    </p:spTree>
    <p:extLst>
      <p:ext uri="{BB962C8B-B14F-4D97-AF65-F5344CB8AC3E}">
        <p14:creationId xmlns:p14="http://schemas.microsoft.com/office/powerpoint/2010/main" val="603293906"/>
      </p:ext>
    </p:extLst>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7748" y="116632"/>
            <a:ext cx="11737304" cy="5832648"/>
          </a:xfrm>
        </p:spPr>
        <p:txBody>
          <a:bodyPr>
            <a:normAutofit fontScale="90000"/>
          </a:bodyPr>
          <a:lstStyle/>
          <a:p>
            <a:br>
              <a:rPr lang="en-GB" sz="2200" cap="none" dirty="0">
                <a:latin typeface="Eras Bold ITC" panose="020B0907030504020204" pitchFamily="34" charset="0"/>
              </a:rPr>
            </a:br>
            <a:br>
              <a:rPr lang="en-GB" sz="2200" cap="none" dirty="0">
                <a:latin typeface="Eras Bold ITC" panose="020B0907030504020204" pitchFamily="34" charset="0"/>
              </a:rPr>
            </a:br>
            <a:r>
              <a:rPr lang="en-GB" sz="2200" cap="none" dirty="0">
                <a:latin typeface="Eras Bold ITC" panose="020B0907030504020204" pitchFamily="34" charset="0"/>
              </a:rPr>
              <a:t>Signature-based detection: </a:t>
            </a:r>
            <a:r>
              <a:rPr lang="en-GB" sz="2200" cap="none" dirty="0">
                <a:latin typeface="Georgia Pro" panose="02040502050405020303" pitchFamily="18" charset="0"/>
              </a:rPr>
              <a:t>Employ signature-based detection methods to identify known keylogger signatures or patterns of malicious code. maintain a database of known keylogger signatures and regularly update it to stay current with emerging threats.</a:t>
            </a:r>
            <a:br>
              <a:rPr lang="en-GB" sz="2200" cap="none" dirty="0">
                <a:latin typeface="Georgia Pro" panose="02040502050405020303" pitchFamily="18" charset="0"/>
              </a:rPr>
            </a:br>
            <a:br>
              <a:rPr lang="en-GB" sz="2000" cap="none" dirty="0">
                <a:latin typeface="Georgia Pro" panose="02040502050405020303" pitchFamily="18" charset="0"/>
              </a:rPr>
            </a:br>
            <a:r>
              <a:rPr lang="en-GB" sz="2200" cap="none" dirty="0">
                <a:latin typeface="Eras Bold ITC" panose="020B0907030504020204" pitchFamily="34" charset="0"/>
              </a:rPr>
              <a:t>Heuristic Analysis: </a:t>
            </a:r>
            <a:r>
              <a:rPr lang="en-GB" sz="2200" cap="none" dirty="0">
                <a:latin typeface="Georgia Pro" panose="02040502050405020303" pitchFamily="18" charset="0"/>
              </a:rPr>
              <a:t>Apply heuristic analysis to identify potential keyloggers based on their </a:t>
            </a:r>
            <a:r>
              <a:rPr lang="en-GB" sz="2200" cap="none" dirty="0" err="1">
                <a:latin typeface="Georgia Pro" panose="02040502050405020303" pitchFamily="18" charset="0"/>
              </a:rPr>
              <a:t>behavior</a:t>
            </a:r>
            <a:r>
              <a:rPr lang="en-GB" sz="2200" cap="none" dirty="0">
                <a:latin typeface="Georgia Pro" panose="02040502050405020303" pitchFamily="18" charset="0"/>
              </a:rPr>
              <a:t> and characteristics. this involves </a:t>
            </a:r>
            <a:r>
              <a:rPr lang="en-GB" sz="2200" cap="none" dirty="0" err="1">
                <a:latin typeface="Georgia Pro" panose="02040502050405020303" pitchFamily="18" charset="0"/>
              </a:rPr>
              <a:t>analyzing</a:t>
            </a:r>
            <a:r>
              <a:rPr lang="en-GB" sz="2200" cap="none" dirty="0">
                <a:latin typeface="Georgia Pro" panose="02040502050405020303" pitchFamily="18" charset="0"/>
              </a:rPr>
              <a:t> the code structure, execution patterns, and file attributes to identify suspicious software.</a:t>
            </a:r>
            <a:br>
              <a:rPr lang="en-GB" sz="2200" cap="none" dirty="0">
                <a:latin typeface="Georgia Pro" panose="02040502050405020303" pitchFamily="18" charset="0"/>
              </a:rPr>
            </a:br>
            <a:br>
              <a:rPr lang="en-GB" sz="2000" cap="none" dirty="0">
                <a:latin typeface="Georgia Pro" panose="02040502050405020303" pitchFamily="18" charset="0"/>
              </a:rPr>
            </a:br>
            <a:r>
              <a:rPr lang="en-GB" sz="2200" cap="none" dirty="0">
                <a:latin typeface="Eras Bold ITC" panose="020B0907030504020204" pitchFamily="34" charset="0"/>
              </a:rPr>
              <a:t>Endpoint Protection: </a:t>
            </a:r>
            <a:r>
              <a:rPr lang="en-GB" sz="2200" cap="none" dirty="0">
                <a:latin typeface="Georgia Pro" panose="02040502050405020303" pitchFamily="18" charset="0"/>
              </a:rPr>
              <a:t>Deploy endpoint protection solutions that include anti-keylogger features to prevent keylogger installation and block malicious activities in real-time. These solutions should provide robust </a:t>
            </a:r>
            <a:r>
              <a:rPr lang="en-GB" sz="2200" cap="none" dirty="0" err="1">
                <a:latin typeface="Georgia Pro" panose="02040502050405020303" pitchFamily="18" charset="0"/>
              </a:rPr>
              <a:t>defense</a:t>
            </a:r>
            <a:r>
              <a:rPr lang="en-GB" sz="2200" cap="none" dirty="0">
                <a:latin typeface="Georgia Pro" panose="02040502050405020303" pitchFamily="18" charset="0"/>
              </a:rPr>
              <a:t> mechanisms against both known and unknown keyloggers.</a:t>
            </a:r>
            <a:br>
              <a:rPr lang="en-GB" sz="2200" cap="none" dirty="0">
                <a:latin typeface="Georgia Pro" panose="02040502050405020303" pitchFamily="18" charset="0"/>
              </a:rPr>
            </a:br>
            <a:br>
              <a:rPr lang="en-GB" sz="2000" cap="none" dirty="0">
                <a:latin typeface="Georgia Pro" panose="02040502050405020303" pitchFamily="18" charset="0"/>
              </a:rPr>
            </a:br>
            <a:r>
              <a:rPr lang="en-GB" sz="2200" cap="none" dirty="0">
                <a:latin typeface="Eras Bold ITC" panose="020B0907030504020204" pitchFamily="34" charset="0"/>
              </a:rPr>
              <a:t>User Education: </a:t>
            </a:r>
            <a:r>
              <a:rPr lang="en-GB" sz="2200" cap="none" dirty="0">
                <a:latin typeface="Georgia Pro" panose="02040502050405020303" pitchFamily="18" charset="0"/>
              </a:rPr>
              <a:t>Educate users about the risks associated with keyloggers and promote cybersecurity best practices to minimize the likelihood of keylogger infection. Train users to recognize phishing attempts, avoid downloading suspicious software, and regularly update their security software.</a:t>
            </a:r>
            <a:br>
              <a:rPr lang="en-GB" sz="2200" cap="none" dirty="0">
                <a:latin typeface="Georgia Pro" panose="02040502050405020303" pitchFamily="18" charset="0"/>
              </a:rPr>
            </a:br>
            <a:br>
              <a:rPr lang="en-GB" sz="2000" cap="none" dirty="0">
                <a:latin typeface="Georgia Pro" panose="02040502050405020303" pitchFamily="18" charset="0"/>
              </a:rPr>
            </a:br>
            <a:br>
              <a:rPr lang="en-GB" sz="2000" cap="none" dirty="0">
                <a:latin typeface="Georgia Pro" panose="02040502050405020303" pitchFamily="18" charset="0"/>
              </a:rPr>
            </a:br>
            <a:br>
              <a:rPr lang="en-GB" sz="2000" cap="none" dirty="0">
                <a:latin typeface="Georgia Pro" panose="02040502050405020303" pitchFamily="18" charset="0"/>
              </a:rPr>
            </a:br>
            <a:br>
              <a:rPr lang="en-GB" dirty="0"/>
            </a:br>
            <a:endParaRPr lang="en-US" dirty="0"/>
          </a:p>
        </p:txBody>
      </p:sp>
      <p:pic>
        <p:nvPicPr>
          <p:cNvPr id="5" name="Picture 4">
            <a:extLst>
              <a:ext uri="{FF2B5EF4-FFF2-40B4-BE49-F238E27FC236}">
                <a16:creationId xmlns:a16="http://schemas.microsoft.com/office/drawing/2014/main" id="{12A3523C-76AD-271E-5FCB-0DA74BEC6353}"/>
              </a:ext>
            </a:extLst>
          </p:cNvPr>
          <p:cNvPicPr>
            <a:picLocks noChangeAspect="1"/>
          </p:cNvPicPr>
          <p:nvPr/>
        </p:nvPicPr>
        <p:blipFill>
          <a:blip r:embed="rId2">
            <a:alphaModFix amt="35000"/>
          </a:blip>
          <a:stretch>
            <a:fillRect/>
          </a:stretch>
        </p:blipFill>
        <p:spPr>
          <a:xfrm>
            <a:off x="5058802" y="1772816"/>
            <a:ext cx="7024558" cy="4321038"/>
          </a:xfrm>
          <a:prstGeom prst="rect">
            <a:avLst/>
          </a:prstGeom>
          <a:ln>
            <a:noFill/>
          </a:ln>
          <a:effectLst>
            <a:softEdge rad="112500"/>
          </a:effectLst>
        </p:spPr>
      </p:pic>
    </p:spTree>
    <p:extLst>
      <p:ext uri="{BB962C8B-B14F-4D97-AF65-F5344CB8AC3E}">
        <p14:creationId xmlns:p14="http://schemas.microsoft.com/office/powerpoint/2010/main" val="1627192060"/>
      </p:ext>
    </p:extLst>
  </p:cSld>
  <p:clrMapOvr>
    <a:masterClrMapping/>
  </p:clrMapOvr>
  <p:transition spd="slow">
    <p:wheel spokes="1"/>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7749" y="476673"/>
            <a:ext cx="11953328" cy="5472608"/>
          </a:xfrm>
        </p:spPr>
        <p:txBody>
          <a:bodyPr>
            <a:normAutofit/>
          </a:bodyPr>
          <a:lstStyle/>
          <a:p>
            <a:br>
              <a:rPr lang="en-GB" sz="2000" cap="none" dirty="0">
                <a:latin typeface="Eras Bold ITC" panose="020B0907030504020204" pitchFamily="34" charset="0"/>
              </a:rPr>
            </a:br>
            <a:br>
              <a:rPr lang="en-GB" sz="2000" cap="none" dirty="0">
                <a:latin typeface="Eras Bold ITC" panose="020B0907030504020204" pitchFamily="34" charset="0"/>
              </a:rPr>
            </a:br>
            <a:r>
              <a:rPr lang="en-GB" sz="2000" cap="none" dirty="0">
                <a:latin typeface="Eras Bold ITC" panose="020B0907030504020204" pitchFamily="34" charset="0"/>
              </a:rPr>
              <a:t>Regular Auditing And Testing: </a:t>
            </a:r>
            <a:r>
              <a:rPr lang="en-GB" sz="2000" cap="none" dirty="0">
                <a:latin typeface="Georgia Pro" panose="02040502050405020303" pitchFamily="18" charset="0"/>
              </a:rPr>
              <a:t>Conduct regular audits and security assessments to identify vulnerabilities in systems and networks that could be exploited by keyloggers. Perform penetration testing to evaluate the effectiveness of keylogger detection and prevention measures.</a:t>
            </a:r>
            <a:br>
              <a:rPr lang="en-GB" sz="2000" cap="none" dirty="0">
                <a:latin typeface="Georgia Pro" panose="02040502050405020303" pitchFamily="18" charset="0"/>
              </a:rPr>
            </a:br>
            <a:br>
              <a:rPr lang="en-GB" sz="2000" cap="none" dirty="0">
                <a:latin typeface="Georgia Pro" panose="02040502050405020303" pitchFamily="18" charset="0"/>
              </a:rPr>
            </a:br>
            <a:r>
              <a:rPr lang="en-GB" sz="2000" cap="none" dirty="0">
                <a:latin typeface="Eras Bold ITC" panose="020B0907030504020204" pitchFamily="34" charset="0"/>
              </a:rPr>
              <a:t>Collaboration And Information Sharing: </a:t>
            </a:r>
            <a:r>
              <a:rPr lang="en-GB" sz="2000" cap="none" dirty="0">
                <a:latin typeface="Georgia Pro" panose="02040502050405020303" pitchFamily="18" charset="0"/>
              </a:rPr>
              <a:t>Foster collaboration among cybersecurity professionals, industry stakeholders, and law enforcement agencies to share threat intelligence and best practices for combating keyloggers. Establish partnerships with cybersecurity organizations and participate in information-sharing initiatives to stay informed about emerging threats and trends.</a:t>
            </a:r>
            <a:br>
              <a:rPr lang="en-GB" sz="2000" cap="none" dirty="0">
                <a:latin typeface="Georgia Pro" panose="02040502050405020303" pitchFamily="18" charset="0"/>
              </a:rPr>
            </a:br>
            <a:br>
              <a:rPr lang="en-GB" sz="2000" cap="none" dirty="0">
                <a:latin typeface="Georgia Pro" panose="02040502050405020303" pitchFamily="18" charset="0"/>
              </a:rPr>
            </a:br>
            <a:r>
              <a:rPr lang="en-GB" sz="2000" cap="none" dirty="0">
                <a:latin typeface="Georgia Pro" panose="02040502050405020303" pitchFamily="18" charset="0"/>
              </a:rPr>
              <a:t>        By implementing a robust keylogger detection and prevention system, individuals and organizations can enhance their cybersecurity posture and mitigate the risks associated with keyloggers effectively. this proactive approach will help safeguard sensitive information, protect against financial loss, and maintain user privacy in today's digital age.</a:t>
            </a:r>
            <a:br>
              <a:rPr lang="en-GB" sz="2000" cap="none" dirty="0">
                <a:latin typeface="Georgia Pro" panose="02040502050405020303" pitchFamily="18" charset="0"/>
              </a:rPr>
            </a:br>
            <a:br>
              <a:rPr lang="en-GB" sz="2000" cap="none" dirty="0">
                <a:latin typeface="Georgia Pro" panose="02040502050405020303" pitchFamily="18" charset="0"/>
              </a:rPr>
            </a:br>
            <a:endParaRPr lang="en-US" sz="2000" cap="none" dirty="0">
              <a:latin typeface="Georgia Pro" panose="02040502050405020303" pitchFamily="18" charset="0"/>
            </a:endParaRPr>
          </a:p>
        </p:txBody>
      </p:sp>
      <p:pic>
        <p:nvPicPr>
          <p:cNvPr id="5" name="Picture 4">
            <a:extLst>
              <a:ext uri="{FF2B5EF4-FFF2-40B4-BE49-F238E27FC236}">
                <a16:creationId xmlns:a16="http://schemas.microsoft.com/office/drawing/2014/main" id="{7A92ED3D-B0CB-5BA8-E47D-74B5E1566EF2}"/>
              </a:ext>
            </a:extLst>
          </p:cNvPr>
          <p:cNvPicPr>
            <a:picLocks noChangeAspect="1"/>
          </p:cNvPicPr>
          <p:nvPr/>
        </p:nvPicPr>
        <p:blipFill>
          <a:blip r:embed="rId2">
            <a:alphaModFix amt="35000"/>
          </a:blip>
          <a:stretch>
            <a:fillRect/>
          </a:stretch>
        </p:blipFill>
        <p:spPr>
          <a:xfrm>
            <a:off x="3705636" y="116632"/>
            <a:ext cx="8354591" cy="2695951"/>
          </a:xfrm>
          <a:prstGeom prst="rect">
            <a:avLst/>
          </a:prstGeom>
          <a:ln>
            <a:noFill/>
          </a:ln>
          <a:effectLst>
            <a:softEdge rad="112500"/>
          </a:effectLst>
        </p:spPr>
      </p:pic>
    </p:spTree>
    <p:extLst>
      <p:ext uri="{BB962C8B-B14F-4D97-AF65-F5344CB8AC3E}">
        <p14:creationId xmlns:p14="http://schemas.microsoft.com/office/powerpoint/2010/main" val="397904132"/>
      </p:ext>
    </p:extLst>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7749" y="332657"/>
            <a:ext cx="11953328" cy="5544616"/>
          </a:xfrm>
        </p:spPr>
        <p:txBody>
          <a:bodyPr>
            <a:normAutofit fontScale="90000"/>
          </a:bodyPr>
          <a:lstStyle/>
          <a:p>
            <a:r>
              <a:rPr lang="en-GB" sz="3200" cap="none" dirty="0">
                <a:latin typeface="Eras Bold ITC" panose="020B0907030504020204" pitchFamily="34" charset="0"/>
              </a:rPr>
              <a:t>System Development Approach(technology</a:t>
            </a:r>
            <a:r>
              <a:rPr lang="en-GB" sz="3200" dirty="0">
                <a:latin typeface="Eras Bold ITC" panose="020B0907030504020204" pitchFamily="34" charset="0"/>
              </a:rPr>
              <a:t> </a:t>
            </a:r>
            <a:r>
              <a:rPr lang="en-GB" sz="3200" cap="none" dirty="0">
                <a:latin typeface="Eras Bold ITC" panose="020B0907030504020204" pitchFamily="34" charset="0"/>
              </a:rPr>
              <a:t>used</a:t>
            </a:r>
            <a:r>
              <a:rPr lang="en-GB" sz="3200" dirty="0">
                <a:latin typeface="Eras Bold ITC" panose="020B0907030504020204" pitchFamily="34" charset="0"/>
              </a:rPr>
              <a:t>)</a:t>
            </a:r>
            <a:br>
              <a:rPr lang="en-GB" sz="2200" dirty="0">
                <a:latin typeface="Georgia Pro" panose="02040502050405020303" pitchFamily="18" charset="0"/>
              </a:rPr>
            </a:br>
            <a:br>
              <a:rPr lang="en-GB" sz="2200" dirty="0">
                <a:latin typeface="Georgia Pro" panose="02040502050405020303" pitchFamily="18" charset="0"/>
              </a:rPr>
            </a:br>
            <a:r>
              <a:rPr lang="en-GB" sz="2200" dirty="0">
                <a:latin typeface="Georgia Pro" panose="02040502050405020303" pitchFamily="18" charset="0"/>
              </a:rPr>
              <a:t>   </a:t>
            </a:r>
            <a:r>
              <a:rPr lang="en-GB" sz="2200" cap="none" dirty="0">
                <a:latin typeface="Eras Bold ITC" panose="020B0907030504020204" pitchFamily="34" charset="0"/>
              </a:rPr>
              <a:t>Requirements Analysis: </a:t>
            </a:r>
            <a:r>
              <a:rPr lang="en-GB" sz="2200" cap="none" dirty="0">
                <a:latin typeface="Georgia Pro" panose="02040502050405020303" pitchFamily="18" charset="0"/>
              </a:rPr>
              <a:t>Conduct a thorough analysis of user requirements, including the need for real-time monitoring, </a:t>
            </a:r>
            <a:r>
              <a:rPr lang="en-GB" sz="2200" cap="none" dirty="0" err="1">
                <a:latin typeface="Georgia Pro" panose="02040502050405020303" pitchFamily="18" charset="0"/>
              </a:rPr>
              <a:t>behavioral</a:t>
            </a:r>
            <a:r>
              <a:rPr lang="en-GB" sz="2200" cap="none" dirty="0">
                <a:latin typeface="Georgia Pro" panose="02040502050405020303" pitchFamily="18" charset="0"/>
              </a:rPr>
              <a:t> analysis, and endpoint protection against keyloggers.</a:t>
            </a:r>
            <a:br>
              <a:rPr lang="en-GB" sz="2200" cap="none" dirty="0">
                <a:latin typeface="Georgia Pro" panose="02040502050405020303" pitchFamily="18" charset="0"/>
              </a:rPr>
            </a:br>
            <a:br>
              <a:rPr lang="en-GB" sz="2200" dirty="0">
                <a:latin typeface="Georgia Pro" panose="02040502050405020303" pitchFamily="18" charset="0"/>
              </a:rPr>
            </a:br>
            <a:r>
              <a:rPr lang="en-GB" sz="2200" dirty="0">
                <a:latin typeface="Georgia Pro" panose="02040502050405020303" pitchFamily="18" charset="0"/>
              </a:rPr>
              <a:t>  </a:t>
            </a:r>
            <a:r>
              <a:rPr lang="en-GB" sz="2200" cap="none" dirty="0">
                <a:latin typeface="Eras Bold ITC" panose="020B0907030504020204" pitchFamily="34" charset="0"/>
              </a:rPr>
              <a:t>Design Phase: </a:t>
            </a:r>
            <a:r>
              <a:rPr lang="en-GB" sz="2200" cap="none" dirty="0">
                <a:latin typeface="Georgia Pro" panose="02040502050405020303" pitchFamily="18" charset="0"/>
              </a:rPr>
              <a:t>Design a comprehensive keylogger detection and prevention system architecture that integrates multiple layers of </a:t>
            </a:r>
            <a:r>
              <a:rPr lang="en-GB" sz="2200" cap="none" dirty="0" err="1">
                <a:latin typeface="Georgia Pro" panose="02040502050405020303" pitchFamily="18" charset="0"/>
              </a:rPr>
              <a:t>defense</a:t>
            </a:r>
            <a:r>
              <a:rPr lang="en-GB" sz="2200" cap="none" dirty="0">
                <a:latin typeface="Georgia Pro" panose="02040502050405020303" pitchFamily="18" charset="0"/>
              </a:rPr>
              <a:t> mechanisms. this includes:</a:t>
            </a:r>
            <a:br>
              <a:rPr lang="en-GB" sz="2200" cap="none" dirty="0">
                <a:latin typeface="Georgia Pro" panose="02040502050405020303" pitchFamily="18" charset="0"/>
              </a:rPr>
            </a:br>
            <a:br>
              <a:rPr lang="en-GB" sz="2200" dirty="0">
                <a:latin typeface="Georgia Pro" panose="02040502050405020303" pitchFamily="18" charset="0"/>
              </a:rPr>
            </a:br>
            <a:r>
              <a:rPr lang="en-GB" sz="2200" dirty="0">
                <a:latin typeface="Georgia Pro" panose="02040502050405020303" pitchFamily="18" charset="0"/>
              </a:rPr>
              <a:t>  1. </a:t>
            </a:r>
            <a:r>
              <a:rPr lang="en-GB" sz="2200" cap="none" dirty="0">
                <a:latin typeface="Georgia Pro" panose="02040502050405020303" pitchFamily="18" charset="0"/>
              </a:rPr>
              <a:t>Real-time monitoring modules to track system activities and detect suspicious </a:t>
            </a:r>
            <a:r>
              <a:rPr lang="en-GB" sz="2200" cap="none" dirty="0" err="1">
                <a:latin typeface="Georgia Pro" panose="02040502050405020303" pitchFamily="18" charset="0"/>
              </a:rPr>
              <a:t>behavior</a:t>
            </a:r>
            <a:r>
              <a:rPr lang="en-GB" sz="2200" cap="none" dirty="0">
                <a:latin typeface="Georgia Pro" panose="02040502050405020303" pitchFamily="18" charset="0"/>
              </a:rPr>
              <a:t>.</a:t>
            </a:r>
            <a:br>
              <a:rPr lang="en-GB" sz="2200" cap="none" dirty="0">
                <a:latin typeface="Georgia Pro" panose="02040502050405020303" pitchFamily="18" charset="0"/>
              </a:rPr>
            </a:br>
            <a:r>
              <a:rPr lang="en-GB" sz="2200" cap="none" dirty="0">
                <a:latin typeface="Georgia Pro" panose="02040502050405020303" pitchFamily="18" charset="0"/>
              </a:rPr>
              <a:t>  2. </a:t>
            </a:r>
            <a:r>
              <a:rPr lang="en-GB" sz="2200" cap="none" dirty="0" err="1">
                <a:latin typeface="Georgia Pro" panose="02040502050405020303" pitchFamily="18" charset="0"/>
              </a:rPr>
              <a:t>Behavioral</a:t>
            </a:r>
            <a:r>
              <a:rPr lang="en-GB" sz="2200" cap="none" dirty="0">
                <a:latin typeface="Georgia Pro" panose="02040502050405020303" pitchFamily="18" charset="0"/>
              </a:rPr>
              <a:t> analysis algorithms to identify anomalies in user interactions and detect potential        keylogger activity.</a:t>
            </a:r>
            <a:br>
              <a:rPr lang="en-GB" sz="2200" cap="none" dirty="0">
                <a:latin typeface="Georgia Pro" panose="02040502050405020303" pitchFamily="18" charset="0"/>
              </a:rPr>
            </a:br>
            <a:r>
              <a:rPr lang="en-GB" sz="2200" cap="none" dirty="0">
                <a:latin typeface="Georgia Pro" panose="02040502050405020303" pitchFamily="18" charset="0"/>
              </a:rPr>
              <a:t>  3. Signature-based detection mechanisms to recognize known keylogger signatures and patterns.</a:t>
            </a:r>
            <a:br>
              <a:rPr lang="en-GB" sz="2200" cap="none" dirty="0">
                <a:latin typeface="Georgia Pro" panose="02040502050405020303" pitchFamily="18" charset="0"/>
              </a:rPr>
            </a:br>
            <a:r>
              <a:rPr lang="en-GB" sz="2200" cap="none" dirty="0">
                <a:latin typeface="Georgia Pro" panose="02040502050405020303" pitchFamily="18" charset="0"/>
              </a:rPr>
              <a:t>  4. Heuristic analysis techniques to identify novel and unknown keyloggers based on their </a:t>
            </a:r>
            <a:r>
              <a:rPr lang="en-GB" sz="2200" cap="none" dirty="0" err="1">
                <a:latin typeface="Georgia Pro" panose="02040502050405020303" pitchFamily="18" charset="0"/>
              </a:rPr>
              <a:t>behavior</a:t>
            </a:r>
            <a:r>
              <a:rPr lang="en-GB" sz="2200" cap="none" dirty="0">
                <a:latin typeface="Georgia Pro" panose="02040502050405020303" pitchFamily="18" charset="0"/>
              </a:rPr>
              <a:t> and characteristics.</a:t>
            </a:r>
            <a:br>
              <a:rPr lang="en-GB" sz="2200" cap="none" dirty="0">
                <a:latin typeface="Georgia Pro" panose="02040502050405020303" pitchFamily="18" charset="0"/>
              </a:rPr>
            </a:br>
            <a:r>
              <a:rPr lang="en-GB" sz="2200" cap="none" dirty="0">
                <a:latin typeface="Georgia Pro" panose="02040502050405020303" pitchFamily="18" charset="0"/>
              </a:rPr>
              <a:t>  5. Endpoint protection features to prevent keylogger installation and block malicious activities.</a:t>
            </a:r>
            <a:br>
              <a:rPr lang="en-GB" sz="2200" cap="none" dirty="0">
                <a:latin typeface="Georgia Pro" panose="02040502050405020303" pitchFamily="18" charset="0"/>
              </a:rPr>
            </a:br>
            <a:r>
              <a:rPr lang="en-GB" sz="2200" cap="none" dirty="0">
                <a:latin typeface="Georgia Pro" panose="02040502050405020303" pitchFamily="18" charset="0"/>
              </a:rPr>
              <a:t>  6. User interface for system administration, configuration, and reporting</a:t>
            </a:r>
            <a:r>
              <a:rPr lang="en-GB" sz="2200" dirty="0">
                <a:latin typeface="Georgia Pro" panose="02040502050405020303" pitchFamily="18" charset="0"/>
              </a:rPr>
              <a:t>.</a:t>
            </a:r>
            <a:br>
              <a:rPr lang="en-GB" sz="2200" dirty="0">
                <a:latin typeface="Georgia Pro" panose="02040502050405020303" pitchFamily="18" charset="0"/>
              </a:rPr>
            </a:br>
            <a:br>
              <a:rPr lang="en-GB" sz="3200" dirty="0">
                <a:latin typeface="Eras Bold ITC" panose="020B0907030504020204" pitchFamily="34" charset="0"/>
              </a:rPr>
            </a:br>
            <a:endParaRPr lang="en-US" sz="3200" dirty="0">
              <a:latin typeface="Eras Bold ITC" panose="020B0907030504020204" pitchFamily="34" charset="0"/>
            </a:endParaRPr>
          </a:p>
        </p:txBody>
      </p:sp>
      <p:pic>
        <p:nvPicPr>
          <p:cNvPr id="5" name="Picture 4">
            <a:extLst>
              <a:ext uri="{FF2B5EF4-FFF2-40B4-BE49-F238E27FC236}">
                <a16:creationId xmlns:a16="http://schemas.microsoft.com/office/drawing/2014/main" id="{E935CA0D-FB17-F770-9AD5-54808B19446B}"/>
              </a:ext>
            </a:extLst>
          </p:cNvPr>
          <p:cNvPicPr>
            <a:picLocks noChangeAspect="1"/>
          </p:cNvPicPr>
          <p:nvPr/>
        </p:nvPicPr>
        <p:blipFill>
          <a:blip r:embed="rId2">
            <a:alphaModFix amt="50000"/>
          </a:blip>
          <a:stretch>
            <a:fillRect/>
          </a:stretch>
        </p:blipFill>
        <p:spPr>
          <a:xfrm>
            <a:off x="2854052" y="1340768"/>
            <a:ext cx="5621382" cy="3689372"/>
          </a:xfrm>
          <a:prstGeom prst="ellipse">
            <a:avLst/>
          </a:prstGeom>
          <a:ln>
            <a:noFill/>
          </a:ln>
          <a:effectLst>
            <a:softEdge rad="112500"/>
          </a:effectLst>
        </p:spPr>
      </p:pic>
    </p:spTree>
    <p:extLst>
      <p:ext uri="{BB962C8B-B14F-4D97-AF65-F5344CB8AC3E}">
        <p14:creationId xmlns:p14="http://schemas.microsoft.com/office/powerpoint/2010/main" val="977229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35497" y="332656"/>
            <a:ext cx="11953328" cy="5472607"/>
          </a:xfrm>
        </p:spPr>
        <p:txBody>
          <a:bodyPr>
            <a:normAutofit fontScale="90000"/>
          </a:bodyPr>
          <a:lstStyle/>
          <a:p>
            <a:r>
              <a:rPr lang="en-US" sz="3200" dirty="0">
                <a:latin typeface="Eras Bold ITC" panose="020B0907030504020204" pitchFamily="34" charset="0"/>
              </a:rPr>
              <a:t>Technology Stack:</a:t>
            </a:r>
            <a:br>
              <a:rPr lang="en-US" sz="3200" dirty="0">
                <a:latin typeface="Eras Bold ITC" panose="020B0907030504020204" pitchFamily="34" charset="0"/>
              </a:rPr>
            </a:br>
            <a:br>
              <a:rPr lang="en-US" sz="2200" dirty="0">
                <a:latin typeface="Georgia Pro" panose="02040502050405020303" pitchFamily="18" charset="0"/>
              </a:rPr>
            </a:br>
            <a:r>
              <a:rPr lang="en-US" sz="2200" dirty="0">
                <a:latin typeface="Eras Bold ITC" panose="020B0907030504020204" pitchFamily="34" charset="0"/>
              </a:rPr>
              <a:t>1. </a:t>
            </a:r>
            <a:r>
              <a:rPr lang="en-US" sz="2200" cap="none" dirty="0">
                <a:latin typeface="Eras Bold ITC" panose="020B0907030504020204" pitchFamily="34" charset="0"/>
              </a:rPr>
              <a:t>Programming Languages: </a:t>
            </a:r>
            <a:r>
              <a:rPr lang="en-US" sz="2200" cap="none" dirty="0">
                <a:latin typeface="Georgia Pro" panose="02040502050405020303" pitchFamily="18" charset="0"/>
              </a:rPr>
              <a:t>Python, java, c/</a:t>
            </a:r>
            <a:r>
              <a:rPr lang="en-US" sz="2200" cap="none" dirty="0" err="1">
                <a:latin typeface="Georgia Pro" panose="02040502050405020303" pitchFamily="18" charset="0"/>
              </a:rPr>
              <a:t>c++</a:t>
            </a:r>
            <a:r>
              <a:rPr lang="en-US" sz="2200" cap="none" dirty="0">
                <a:latin typeface="Georgia Pro" panose="02040502050405020303" pitchFamily="18" charset="0"/>
              </a:rPr>
              <a:t> for developing the core detection and prevention algorithms.</a:t>
            </a:r>
            <a:br>
              <a:rPr lang="en-US" sz="2200" cap="none" dirty="0">
                <a:latin typeface="Georgia Pro" panose="02040502050405020303" pitchFamily="18" charset="0"/>
              </a:rPr>
            </a:br>
            <a:br>
              <a:rPr lang="en-US" sz="2200" cap="none" dirty="0">
                <a:latin typeface="Georgia Pro" panose="02040502050405020303" pitchFamily="18" charset="0"/>
              </a:rPr>
            </a:br>
            <a:r>
              <a:rPr lang="en-US" sz="2200" cap="none" dirty="0">
                <a:latin typeface="Eras Bold ITC" panose="020B0907030504020204" pitchFamily="34" charset="0"/>
              </a:rPr>
              <a:t>2. Machine Learning Frameworks: </a:t>
            </a:r>
            <a:r>
              <a:rPr lang="en-US" sz="2200" cap="none" dirty="0" err="1">
                <a:latin typeface="Georgia Pro" panose="02040502050405020303" pitchFamily="18" charset="0"/>
              </a:rPr>
              <a:t>Tensorflow</a:t>
            </a:r>
            <a:r>
              <a:rPr lang="en-US" sz="2200" cap="none" dirty="0">
                <a:latin typeface="Georgia Pro" panose="02040502050405020303" pitchFamily="18" charset="0"/>
              </a:rPr>
              <a:t>, scikit-learn for implementing behavioral analysis and anomaly detection algorithms.</a:t>
            </a:r>
            <a:br>
              <a:rPr lang="en-US" sz="2200" cap="none" dirty="0">
                <a:latin typeface="Georgia Pro" panose="02040502050405020303" pitchFamily="18" charset="0"/>
              </a:rPr>
            </a:br>
            <a:br>
              <a:rPr lang="en-US" sz="2200" cap="none" dirty="0">
                <a:latin typeface="Georgia Pro" panose="02040502050405020303" pitchFamily="18" charset="0"/>
              </a:rPr>
            </a:br>
            <a:r>
              <a:rPr lang="en-US" sz="2200" cap="none" dirty="0">
                <a:latin typeface="Eras Bold ITC" panose="020B0907030504020204" pitchFamily="34" charset="0"/>
              </a:rPr>
              <a:t>3. Database Management System: </a:t>
            </a:r>
            <a:r>
              <a:rPr lang="en-US" sz="2200" cap="none" dirty="0" err="1">
                <a:latin typeface="Georgia Pro" panose="02040502050405020303" pitchFamily="18" charset="0"/>
              </a:rPr>
              <a:t>Mysql</a:t>
            </a:r>
            <a:r>
              <a:rPr lang="en-US" sz="2200" cap="none" dirty="0">
                <a:latin typeface="Georgia Pro" panose="02040502050405020303" pitchFamily="18" charset="0"/>
              </a:rPr>
              <a:t>, </a:t>
            </a:r>
            <a:r>
              <a:rPr lang="en-US" sz="2200" cap="none" dirty="0" err="1">
                <a:latin typeface="Georgia Pro" panose="02040502050405020303" pitchFamily="18" charset="0"/>
              </a:rPr>
              <a:t>postgresql</a:t>
            </a:r>
            <a:r>
              <a:rPr lang="en-US" sz="2200" cap="none" dirty="0">
                <a:latin typeface="Georgia Pro" panose="02040502050405020303" pitchFamily="18" charset="0"/>
              </a:rPr>
              <a:t> for storing and managing keylogger signatures, user profiles, and system logs.</a:t>
            </a:r>
            <a:br>
              <a:rPr lang="en-US" sz="2200" cap="none" dirty="0">
                <a:latin typeface="Georgia Pro" panose="02040502050405020303" pitchFamily="18" charset="0"/>
              </a:rPr>
            </a:br>
            <a:br>
              <a:rPr lang="en-US" sz="2200" cap="none" dirty="0">
                <a:latin typeface="Georgia Pro" panose="02040502050405020303" pitchFamily="18" charset="0"/>
              </a:rPr>
            </a:br>
            <a:r>
              <a:rPr lang="en-US" sz="2200" cap="none" dirty="0">
                <a:latin typeface="Eras Bold ITC" panose="020B0907030504020204" pitchFamily="34" charset="0"/>
              </a:rPr>
              <a:t>4. Real-time Monitoring Tools: </a:t>
            </a:r>
            <a:r>
              <a:rPr lang="en-US" sz="2200" cap="none" dirty="0" err="1">
                <a:latin typeface="Georgia Pro" panose="02040502050405020303" pitchFamily="18" charset="0"/>
              </a:rPr>
              <a:t>Sysdig</a:t>
            </a:r>
            <a:r>
              <a:rPr lang="en-US" sz="2200" cap="none" dirty="0">
                <a:latin typeface="Georgia Pro" panose="02040502050405020303" pitchFamily="18" charset="0"/>
              </a:rPr>
              <a:t>, </a:t>
            </a:r>
            <a:r>
              <a:rPr lang="en-US" sz="2200" cap="none" dirty="0" err="1">
                <a:latin typeface="Georgia Pro" panose="02040502050405020303" pitchFamily="18" charset="0"/>
              </a:rPr>
              <a:t>nagios</a:t>
            </a:r>
            <a:r>
              <a:rPr lang="en-US" sz="2200" cap="none" dirty="0">
                <a:latin typeface="Georgia Pro" panose="02040502050405020303" pitchFamily="18" charset="0"/>
              </a:rPr>
              <a:t> for monitoring system activities and detecting suspicious behavior.</a:t>
            </a:r>
            <a:br>
              <a:rPr lang="en-US" sz="2200" cap="none" dirty="0">
                <a:latin typeface="Georgia Pro" panose="02040502050405020303" pitchFamily="18" charset="0"/>
              </a:rPr>
            </a:br>
            <a:br>
              <a:rPr lang="en-US" sz="2200" cap="none" dirty="0">
                <a:latin typeface="Georgia Pro" panose="02040502050405020303" pitchFamily="18" charset="0"/>
              </a:rPr>
            </a:br>
            <a:r>
              <a:rPr lang="en-US" sz="2200" cap="none" dirty="0">
                <a:latin typeface="Eras Bold ITC" panose="020B0907030504020204" pitchFamily="34" charset="0"/>
              </a:rPr>
              <a:t>4. Endpoint Protection Software: </a:t>
            </a:r>
            <a:r>
              <a:rPr lang="en-US" sz="2200" cap="none" dirty="0">
                <a:latin typeface="Georgia Pro" panose="02040502050405020303" pitchFamily="18" charset="0"/>
              </a:rPr>
              <a:t>Symantec endpoint protection, </a:t>
            </a:r>
            <a:r>
              <a:rPr lang="en-US" sz="2200" cap="none" dirty="0" err="1">
                <a:latin typeface="Georgia Pro" panose="02040502050405020303" pitchFamily="18" charset="0"/>
              </a:rPr>
              <a:t>mcafee</a:t>
            </a:r>
            <a:r>
              <a:rPr lang="en-US" sz="2200" cap="none" dirty="0">
                <a:latin typeface="Georgia Pro" panose="02040502050405020303" pitchFamily="18" charset="0"/>
              </a:rPr>
              <a:t> endpoint security for preventing keylogger installation and blocking malicious activities.</a:t>
            </a:r>
            <a:br>
              <a:rPr lang="en-US" sz="2200" cap="none" dirty="0">
                <a:latin typeface="Georgia Pro" panose="02040502050405020303" pitchFamily="18" charset="0"/>
              </a:rPr>
            </a:br>
            <a:br>
              <a:rPr lang="en-US" sz="2200" cap="none" dirty="0">
                <a:latin typeface="Georgia Pro" panose="02040502050405020303" pitchFamily="18" charset="0"/>
              </a:rPr>
            </a:br>
            <a:r>
              <a:rPr lang="en-US" sz="2200" cap="none" dirty="0">
                <a:latin typeface="Eras Bold ITC" panose="020B0907030504020204" pitchFamily="34" charset="0"/>
              </a:rPr>
              <a:t>5. User Interface Technologies: </a:t>
            </a:r>
            <a:r>
              <a:rPr lang="en-US" sz="2200" cap="none" dirty="0">
                <a:latin typeface="Georgia Pro" panose="02040502050405020303" pitchFamily="18" charset="0"/>
              </a:rPr>
              <a:t>Html/</a:t>
            </a:r>
            <a:r>
              <a:rPr lang="en-US" sz="2200" cap="none" dirty="0" err="1">
                <a:latin typeface="Georgia Pro" panose="02040502050405020303" pitchFamily="18" charset="0"/>
              </a:rPr>
              <a:t>css</a:t>
            </a:r>
            <a:r>
              <a:rPr lang="en-US" sz="2200" cap="none" dirty="0">
                <a:latin typeface="Georgia Pro" panose="02040502050405020303" pitchFamily="18" charset="0"/>
              </a:rPr>
              <a:t>, </a:t>
            </a:r>
            <a:r>
              <a:rPr lang="en-US" sz="2200" cap="none" dirty="0" err="1">
                <a:latin typeface="Georgia Pro" panose="02040502050405020303" pitchFamily="18" charset="0"/>
              </a:rPr>
              <a:t>javascript</a:t>
            </a:r>
            <a:r>
              <a:rPr lang="en-US" sz="2200" cap="none" dirty="0">
                <a:latin typeface="Georgia Pro" panose="02040502050405020303" pitchFamily="18" charset="0"/>
              </a:rPr>
              <a:t>, react.js for developing a user-friendly interface for system administration and reporting.</a:t>
            </a:r>
            <a:br>
              <a:rPr lang="en-US" sz="2200" cap="none" dirty="0">
                <a:latin typeface="Georgia Pro" panose="02040502050405020303" pitchFamily="18" charset="0"/>
              </a:rPr>
            </a:br>
            <a:endParaRPr lang="en-US" sz="2200" dirty="0">
              <a:latin typeface="Georgia Pro" panose="02040502050405020303" pitchFamily="18" charset="0"/>
            </a:endParaRPr>
          </a:p>
        </p:txBody>
      </p:sp>
      <p:pic>
        <p:nvPicPr>
          <p:cNvPr id="7" name="Picture 6">
            <a:extLst>
              <a:ext uri="{FF2B5EF4-FFF2-40B4-BE49-F238E27FC236}">
                <a16:creationId xmlns:a16="http://schemas.microsoft.com/office/drawing/2014/main" id="{0ACDC35F-F506-5167-633C-0DD7FBA2A734}"/>
              </a:ext>
            </a:extLst>
          </p:cNvPr>
          <p:cNvPicPr>
            <a:picLocks noChangeAspect="1"/>
          </p:cNvPicPr>
          <p:nvPr/>
        </p:nvPicPr>
        <p:blipFill>
          <a:blip r:embed="rId2">
            <a:alphaModFix amt="35000"/>
          </a:blip>
          <a:stretch>
            <a:fillRect/>
          </a:stretch>
        </p:blipFill>
        <p:spPr>
          <a:xfrm>
            <a:off x="235498" y="764703"/>
            <a:ext cx="11835578" cy="5040559"/>
          </a:xfrm>
          <a:prstGeom prst="rect">
            <a:avLst/>
          </a:prstGeom>
          <a:ln>
            <a:noFill/>
          </a:ln>
          <a:effectLst>
            <a:softEdge rad="112500"/>
          </a:effectLst>
        </p:spPr>
      </p:pic>
    </p:spTree>
    <p:extLst>
      <p:ext uri="{BB962C8B-B14F-4D97-AF65-F5344CB8AC3E}">
        <p14:creationId xmlns:p14="http://schemas.microsoft.com/office/powerpoint/2010/main" val="1603891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61765" y="404664"/>
            <a:ext cx="11737304" cy="5400600"/>
          </a:xfrm>
        </p:spPr>
        <p:txBody>
          <a:bodyPr>
            <a:noAutofit/>
          </a:bodyPr>
          <a:lstStyle/>
          <a:p>
            <a:r>
              <a:rPr lang="en-GB" sz="2000" cap="none" dirty="0">
                <a:latin typeface="Eras Bold ITC" panose="020B0907030504020204" pitchFamily="34" charset="0"/>
              </a:rPr>
              <a:t>Development Phase: </a:t>
            </a:r>
            <a:r>
              <a:rPr lang="en-GB" sz="2000" cap="none" dirty="0">
                <a:latin typeface="Georgia Pro" panose="02040502050405020303" pitchFamily="18" charset="0"/>
              </a:rPr>
              <a:t>Implement the designed architecture using the chosen technologies and frameworks. develop modules for real-time monitoring, </a:t>
            </a:r>
            <a:r>
              <a:rPr lang="en-GB" sz="2000" cap="none" dirty="0" err="1">
                <a:latin typeface="Georgia Pro" panose="02040502050405020303" pitchFamily="18" charset="0"/>
              </a:rPr>
              <a:t>behavioral</a:t>
            </a:r>
            <a:r>
              <a:rPr lang="en-GB" sz="2000" cap="none" dirty="0">
                <a:latin typeface="Georgia Pro" panose="02040502050405020303" pitchFamily="18" charset="0"/>
              </a:rPr>
              <a:t> analysis, signature-based detection, heuristic analysis, endpoint protection, and user interface.</a:t>
            </a:r>
            <a:br>
              <a:rPr lang="en-GB" sz="2000" cap="none" dirty="0">
                <a:latin typeface="Georgia Pro" panose="02040502050405020303" pitchFamily="18" charset="0"/>
              </a:rPr>
            </a:br>
            <a:br>
              <a:rPr lang="en-GB" sz="2000" cap="none" dirty="0">
                <a:latin typeface="Georgia Pro" panose="02040502050405020303" pitchFamily="18" charset="0"/>
              </a:rPr>
            </a:br>
            <a:r>
              <a:rPr lang="en-GB" sz="2000" cap="none" dirty="0">
                <a:latin typeface="Eras Bold ITC" panose="020B0907030504020204" pitchFamily="34" charset="0"/>
              </a:rPr>
              <a:t>Testing Phase:</a:t>
            </a:r>
            <a:r>
              <a:rPr lang="en-GB" sz="2000" cap="none" dirty="0">
                <a:latin typeface="Georgia Pro" panose="02040502050405020303" pitchFamily="18" charset="0"/>
              </a:rPr>
              <a:t> Perform comprehensive testing of the keylogger detection and prevention system to ensure its effectiveness, reliability, and performance. conduct unit testing, integration testing, system testing, and user acceptance testing to identify and fix any issues or bugs.</a:t>
            </a:r>
            <a:br>
              <a:rPr lang="en-GB" sz="2000" cap="none" dirty="0">
                <a:latin typeface="Georgia Pro" panose="02040502050405020303" pitchFamily="18" charset="0"/>
              </a:rPr>
            </a:br>
            <a:br>
              <a:rPr lang="en-GB" sz="2000" cap="none" dirty="0">
                <a:latin typeface="Georgia Pro" panose="02040502050405020303" pitchFamily="18" charset="0"/>
              </a:rPr>
            </a:br>
            <a:r>
              <a:rPr lang="en-GB" sz="2000" cap="none" dirty="0">
                <a:latin typeface="Eras Bold ITC" panose="020B0907030504020204" pitchFamily="34" charset="0"/>
              </a:rPr>
              <a:t>Deployment:</a:t>
            </a:r>
            <a:r>
              <a:rPr lang="en-GB" sz="2000" cap="none" dirty="0">
                <a:latin typeface="Georgia Pro" panose="02040502050405020303" pitchFamily="18" charset="0"/>
              </a:rPr>
              <a:t> Deploy the keylogger detection and prevention system in production environments, ensuring seamless integration with existing cybersecurity infrastructure and compliance with regulatory requirements.</a:t>
            </a:r>
            <a:br>
              <a:rPr lang="en-GB" sz="2000" cap="none" dirty="0">
                <a:latin typeface="Georgia Pro" panose="02040502050405020303" pitchFamily="18" charset="0"/>
              </a:rPr>
            </a:br>
            <a:br>
              <a:rPr lang="en-GB" sz="2000" cap="none" dirty="0">
                <a:latin typeface="Georgia Pro" panose="02040502050405020303" pitchFamily="18" charset="0"/>
              </a:rPr>
            </a:br>
            <a:r>
              <a:rPr lang="en-GB" sz="2000" cap="none" dirty="0">
                <a:latin typeface="Eras Bold ITC" panose="020B0907030504020204" pitchFamily="34" charset="0"/>
              </a:rPr>
              <a:t>maintenance and updates: </a:t>
            </a:r>
            <a:r>
              <a:rPr lang="en-GB" sz="2000" cap="none" dirty="0">
                <a:latin typeface="Georgia Pro" panose="02040502050405020303" pitchFamily="18" charset="0"/>
              </a:rPr>
              <a:t>Provide ongoing maintenance and support for the deployed system, including regular updates to address new threats, vulnerabilities, and emerging technologies. continuously monitor system performance and user feedback to make necessary improvements and enhancements.</a:t>
            </a:r>
            <a:br>
              <a:rPr lang="en-GB" sz="2000" cap="none" dirty="0">
                <a:latin typeface="Georgia Pro" panose="02040502050405020303" pitchFamily="18" charset="0"/>
              </a:rPr>
            </a:br>
            <a:br>
              <a:rPr lang="en-GB" sz="2000" cap="none" dirty="0">
                <a:latin typeface="Georgia Pro" panose="02040502050405020303" pitchFamily="18" charset="0"/>
              </a:rPr>
            </a:br>
            <a:endParaRPr lang="en-US" sz="2000" cap="none" dirty="0">
              <a:latin typeface="Georgia Pro" panose="02040502050405020303" pitchFamily="18" charset="0"/>
            </a:endParaRPr>
          </a:p>
        </p:txBody>
      </p:sp>
      <p:pic>
        <p:nvPicPr>
          <p:cNvPr id="5" name="Picture 4">
            <a:extLst>
              <a:ext uri="{FF2B5EF4-FFF2-40B4-BE49-F238E27FC236}">
                <a16:creationId xmlns:a16="http://schemas.microsoft.com/office/drawing/2014/main" id="{1F9AA52A-7EC1-0AE1-A53E-F3F34BC75822}"/>
              </a:ext>
            </a:extLst>
          </p:cNvPr>
          <p:cNvPicPr>
            <a:picLocks noChangeAspect="1"/>
          </p:cNvPicPr>
          <p:nvPr/>
        </p:nvPicPr>
        <p:blipFill>
          <a:blip r:embed="rId2">
            <a:alphaModFix amt="50000"/>
          </a:blip>
          <a:stretch>
            <a:fillRect/>
          </a:stretch>
        </p:blipFill>
        <p:spPr>
          <a:xfrm>
            <a:off x="3862164" y="404664"/>
            <a:ext cx="3456384" cy="4805196"/>
          </a:xfrm>
          <a:prstGeom prst="ellipse">
            <a:avLst/>
          </a:prstGeom>
          <a:ln>
            <a:noFill/>
          </a:ln>
          <a:effectLst>
            <a:softEdge rad="112500"/>
          </a:effectLst>
        </p:spPr>
      </p:pic>
    </p:spTree>
    <p:extLst>
      <p:ext uri="{BB962C8B-B14F-4D97-AF65-F5344CB8AC3E}">
        <p14:creationId xmlns:p14="http://schemas.microsoft.com/office/powerpoint/2010/main" val="3111672502"/>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theme/theme1.xml><?xml version="1.0" encoding="utf-8"?>
<a:theme xmlns:a="http://schemas.openxmlformats.org/drawingml/2006/main" name="Gallery">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TM10001114[[fn=Gallery]]</Template>
  <TotalTime>292</TotalTime>
  <Words>2634</Words>
  <Application>Microsoft Office PowerPoint</Application>
  <PresentationFormat>Custom</PresentationFormat>
  <Paragraphs>142</Paragraphs>
  <Slides>18</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Brush Script MT</vt:lpstr>
      <vt:lpstr>Century Gothic</vt:lpstr>
      <vt:lpstr>Eras Bold ITC</vt:lpstr>
      <vt:lpstr>Georgia Pro</vt:lpstr>
      <vt:lpstr>Gill Sans MT</vt:lpstr>
      <vt:lpstr>Wingdings</vt:lpstr>
      <vt:lpstr>Gallery</vt:lpstr>
      <vt:lpstr>             "Mitigating the Menace: Addressing the           Proliferation of Keyloggers in Cybersecurity"</vt:lpstr>
      <vt:lpstr>AGENDA</vt:lpstr>
      <vt:lpstr> Problem Statement</vt:lpstr>
      <vt:lpstr>Proposed System/Solution </vt:lpstr>
      <vt:lpstr>  Signature-based detection: Employ signature-based detection methods to identify known keylogger signatures or patterns of malicious code. maintain a database of known keylogger signatures and regularly update it to stay current with emerging threats.  Heuristic Analysis: Apply heuristic analysis to identify potential keyloggers based on their behavior and characteristics. this involves analyzing the code structure, execution patterns, and file attributes to identify suspicious software.  Endpoint Protection: Deploy endpoint protection solutions that include anti-keylogger features to prevent keylogger installation and block malicious activities in real-time. These solutions should provide robust defense mechanisms against both known and unknown keyloggers.  User Education: Educate users about the risks associated with keyloggers and promote cybersecurity best practices to minimize the likelihood of keylogger infection. Train users to recognize phishing attempts, avoid downloading suspicious software, and regularly update their security software.     </vt:lpstr>
      <vt:lpstr>  Regular Auditing And Testing: Conduct regular audits and security assessments to identify vulnerabilities in systems and networks that could be exploited by keyloggers. Perform penetration testing to evaluate the effectiveness of keylogger detection and prevention measures.  Collaboration And Information Sharing: Foster collaboration among cybersecurity professionals, industry stakeholders, and law enforcement agencies to share threat intelligence and best practices for combating keyloggers. Establish partnerships with cybersecurity organizations and participate in information-sharing initiatives to stay informed about emerging threats and trends.          By implementing a robust keylogger detection and prevention system, individuals and organizations can enhance their cybersecurity posture and mitigate the risks associated with keyloggers effectively. this proactive approach will help safeguard sensitive information, protect against financial loss, and maintain user privacy in today's digital age.  </vt:lpstr>
      <vt:lpstr>System Development Approach(technology used)     Requirements Analysis: Conduct a thorough analysis of user requirements, including the need for real-time monitoring, behavioral analysis, and endpoint protection against keyloggers.    Design Phase: Design a comprehensive keylogger detection and prevention system architecture that integrates multiple layers of defense mechanisms. this includes:    1. Real-time monitoring modules to track system activities and detect suspicious behavior.   2. Behavioral analysis algorithms to identify anomalies in user interactions and detect potential        keylogger activity.   3. Signature-based detection mechanisms to recognize known keylogger signatures and patterns.   4. Heuristic analysis techniques to identify novel and unknown keyloggers based on their behavior and characteristics.   5. Endpoint protection features to prevent keylogger installation and block malicious activities.   6. User interface for system administration, configuration, and reporting.  </vt:lpstr>
      <vt:lpstr>Technology Stack:  1. Programming Languages: Python, java, c/c++ for developing the core detection and prevention algorithms.  2. Machine Learning Frameworks: Tensorflow, scikit-learn for implementing behavioral analysis and anomaly detection algorithms.  3. Database Management System: Mysql, postgresql for storing and managing keylogger signatures, user profiles, and system logs.  4. Real-time Monitoring Tools: Sysdig, nagios for monitoring system activities and detecting suspicious behavior.  4. Endpoint Protection Software: Symantec endpoint protection, mcafee endpoint security for preventing keylogger installation and blocking malicious activities.  5. User Interface Technologies: Html/css, javascript, react.js for developing a user-friendly interface for system administration and reporting. </vt:lpstr>
      <vt:lpstr>Development Phase: Implement the designed architecture using the chosen technologies and frameworks. develop modules for real-time monitoring, behavioral analysis, signature-based detection, heuristic analysis, endpoint protection, and user interface.  Testing Phase: Perform comprehensive testing of the keylogger detection and prevention system to ensure its effectiveness, reliability, and performance. conduct unit testing, integration testing, system testing, and user acceptance testing to identify and fix any issues or bugs.  Deployment: Deploy the keylogger detection and prevention system in production environments, ensuring seamless integration with existing cybersecurity infrastructure and compliance with regulatory requirements.  maintenance and updates: Provide ongoing maintenance and support for the deployed system, including regular updates to address new threats, vulnerabilities, and emerging technologies. continuously monitor system performance and user feedback to make necessary improvements and enhancements.  </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"Mitigating the Menace: Addressing the           Proliferation of Keyloggers in Cybersecurity"</dc:title>
  <dc:creator>VATHANA KUMAR</dc:creator>
  <cp:lastModifiedBy>VATHANA KUMAR</cp:lastModifiedBy>
  <cp:revision>3</cp:revision>
  <dcterms:created xsi:type="dcterms:W3CDTF">2024-04-04T13:07:47Z</dcterms:created>
  <dcterms:modified xsi:type="dcterms:W3CDTF">2024-04-04T18:33:13Z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74062800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